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97" r:id="rId4"/>
    <p:sldId id="298" r:id="rId5"/>
    <p:sldId id="266" r:id="rId6"/>
    <p:sldId id="293" r:id="rId7"/>
    <p:sldId id="290" r:id="rId8"/>
    <p:sldId id="264" r:id="rId9"/>
    <p:sldId id="260" r:id="rId10"/>
    <p:sldId id="292" r:id="rId11"/>
    <p:sldId id="262" r:id="rId12"/>
    <p:sldId id="299" r:id="rId13"/>
    <p:sldId id="265" r:id="rId14"/>
    <p:sldId id="283" r:id="rId15"/>
    <p:sldId id="284" r:id="rId16"/>
    <p:sldId id="294" r:id="rId17"/>
    <p:sldId id="276" r:id="rId18"/>
    <p:sldId id="270" r:id="rId19"/>
    <p:sldId id="286" r:id="rId20"/>
    <p:sldId id="278" r:id="rId21"/>
    <p:sldId id="285" r:id="rId22"/>
    <p:sldId id="280" r:id="rId23"/>
    <p:sldId id="295" r:id="rId24"/>
    <p:sldId id="296" r:id="rId25"/>
    <p:sldId id="281" r:id="rId26"/>
    <p:sldId id="282" r:id="rId27"/>
    <p:sldId id="267" r:id="rId28"/>
    <p:sldId id="300" r:id="rId29"/>
    <p:sldId id="257" r:id="rId30"/>
    <p:sldId id="26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anca Tesi" initials="BT" lastIdx="9" clrIdx="0">
    <p:extLst/>
  </p:cmAuthor>
  <p:cmAuthor id="2" name="Panagiotis Baliakas" initials="PB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53" autoAdjust="0"/>
    <p:restoredTop sz="94660"/>
  </p:normalViewPr>
  <p:slideViewPr>
    <p:cSldViewPr snapToGrid="0">
      <p:cViewPr>
        <p:scale>
          <a:sx n="70" d="100"/>
          <a:sy n="70" d="100"/>
        </p:scale>
        <p:origin x="624" y="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B38A0-7203-4DBF-A0AB-A8EC6491AE62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9DB9-D6D9-406B-821B-9D94A115283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1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4C30-2482-4F6D-AD44-847F4BCFD2B1}" type="datetime1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Utbildningsmaterial - utredning av patienter med misstänkt ärftliga myeloiska neoplasier - juni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9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8674-B590-4402-B8ED-8C7B2741A401}" type="datetime1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Utbildningsmaterial - utredning av patienter med misstänkt ärftliga myeloiska neoplasier - juni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AE1C-CDCF-497D-909F-8E5D58CD7002}" type="datetime1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Utbildningsmaterial - utredning av patienter med misstänkt ärftliga myeloiska neoplasier - juni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1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E7F-F25F-40BA-BDA9-F80DAD71F34D}" type="datetime1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Utbildningsmaterial - utredning av patienter med misstänkt ärftliga myeloiska neoplasier - juni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6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D4C7-C4A0-4D33-848A-23B01C7D8692}" type="datetime1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Utbildningsmaterial - utredning av patienter med misstänkt ärftliga myeloiska neoplasier - juni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8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FD67-D304-494F-8EAB-22B9469D36B1}" type="datetime1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Utbildningsmaterial - utredning av patienter med misstänkt ärftliga myeloiska neoplasier - juni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8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3A48-8C2C-4F3C-B6BD-304B494CEBDB}" type="datetime1">
              <a:rPr lang="en-US" smtClean="0"/>
              <a:t>8/6/19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Utbildningsmaterial - utredning av patienter med misstänkt ärftliga myeloiska neoplasier - juni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5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A148-DC4E-4533-8E4B-764FE54F7AAD}" type="datetime1">
              <a:rPr lang="en-US" smtClean="0"/>
              <a:t>8/6/19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Utbildningsmaterial - utredning av patienter med misstänkt ärftliga myeloiska neoplasier - juni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3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E6A9-A418-4A96-A86E-A2EE08AB06F8}" type="datetime1">
              <a:rPr lang="en-US" smtClean="0"/>
              <a:t>8/6/19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Utbildningsmaterial - utredning av patienter med misstänkt ärftliga myeloiska neoplasier - juni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1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EDAB-5A6C-44B1-B701-3C8FF69C6D09}" type="datetime1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Utbildningsmaterial - utredning av patienter med misstänkt ärftliga myeloiska neoplasier - juni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9CD3-C8D9-4341-A7F0-E279B3B859A1}" type="datetime1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Utbildningsmaterial - utredning av patienter med misstänkt ärftliga myeloiska neoplasier - juni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5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2B918-1823-4E2A-A74D-6083BCFFB67A}" type="datetime1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Utbildningsmaterial - utredning av patienter med misstänkt ärftliga myeloiska neoplasier - juni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D959D-4D7B-491A-83CD-666EADBE07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0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www.tabletsmanual.com/wiki/read/leukemi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mds.org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m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mp"/><Relationship Id="rId3" Type="http://schemas.openxmlformats.org/officeDocument/2006/relationships/hyperlink" Target="https://www.nmds.org/index.php/guidelines/118-summary-pages-of-nordic-guidelines-germline-predisposition-to-myeloid-neoplasms-recommendations-for-genetic-diagnosis-clinical-management-and-follow-up-version-1-0-may-20th-201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oodjournal.org.proxy.kib.ki.se/content/127/20/2391.long?sso-checked=true#fn-3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986" y="365618"/>
            <a:ext cx="9144000" cy="2387600"/>
          </a:xfrm>
        </p:spPr>
        <p:txBody>
          <a:bodyPr>
            <a:normAutofit/>
          </a:bodyPr>
          <a:lstStyle/>
          <a:p>
            <a:r>
              <a:rPr lang="x-none" sz="4400" b="1" dirty="0" smtClean="0">
                <a:latin typeface="Arial" charset="0"/>
                <a:ea typeface="Arial" charset="0"/>
                <a:cs typeface="Arial" charset="0"/>
              </a:rPr>
              <a:t>Nordiska riktlinjer för diagnostik och uppföljning av ärftliga myeloiska neoplasier</a:t>
            </a:r>
            <a:endParaRPr lang="en-US" sz="4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10" y="3318259"/>
            <a:ext cx="9144000" cy="1655762"/>
          </a:xfrm>
        </p:spPr>
        <p:txBody>
          <a:bodyPr>
            <a:normAutofit/>
          </a:bodyPr>
          <a:lstStyle/>
          <a:p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Utbildningsmaterial – 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augusti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 2019</a:t>
            </a:r>
            <a:endParaRPr lang="sv-SE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Bianca </a:t>
            </a:r>
            <a:r>
              <a:rPr lang="sv-SE" dirty="0" err="1" smtClean="0">
                <a:latin typeface="Arial" charset="0"/>
                <a:ea typeface="Arial" charset="0"/>
                <a:cs typeface="Arial" charset="0"/>
              </a:rPr>
              <a:t>Tesi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sv-SE" dirty="0" err="1" smtClean="0">
                <a:latin typeface="Arial" charset="0"/>
                <a:ea typeface="Arial" charset="0"/>
                <a:cs typeface="Arial" charset="0"/>
              </a:rPr>
              <a:t>Panagiotis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err="1" smtClean="0">
                <a:latin typeface="Arial" charset="0"/>
                <a:ea typeface="Arial" charset="0"/>
                <a:cs typeface="Arial" charset="0"/>
              </a:rPr>
              <a:t>Baliakas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, Per Ljungman, Jörg </a:t>
            </a:r>
            <a:r>
              <a:rPr lang="sv-SE" dirty="0" err="1" smtClean="0">
                <a:latin typeface="Arial" charset="0"/>
                <a:ea typeface="Arial" charset="0"/>
                <a:cs typeface="Arial" charset="0"/>
              </a:rPr>
              <a:t>Cammenga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 och Eva Hellström Lindberg</a:t>
            </a:r>
            <a:endParaRPr lang="x-none" dirty="0" smtClean="0">
              <a:latin typeface="Arial" charset="0"/>
              <a:ea typeface="Arial" charset="0"/>
              <a:cs typeface="Arial" charset="0"/>
            </a:endParaRPr>
          </a:p>
          <a:p>
            <a:endParaRPr lang="x-none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Fallgropar vid familjehistoria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10" y="161563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x-none" sz="2400" b="1" dirty="0" smtClean="0">
                <a:latin typeface="Arial" charset="0"/>
                <a:ea typeface="Arial" charset="0"/>
                <a:cs typeface="Arial" charset="0"/>
              </a:rPr>
              <a:t>Negativ familjehistoria utesluter inte helt ett ärftligt tillstånd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bland uppstår mutationen hos en individ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 före födseln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 anlaget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 finns inte hos föräldrarna som då är friska</a:t>
            </a:r>
          </a:p>
          <a:p>
            <a:pPr lvl="1">
              <a:buClr>
                <a:srgbClr val="FF0000"/>
              </a:buClr>
            </a:pP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Nedsatt </a:t>
            </a:r>
            <a:r>
              <a:rPr lang="sv-SE" dirty="0" err="1" smtClean="0">
                <a:latin typeface="Arial" charset="0"/>
                <a:ea typeface="Arial" charset="0"/>
                <a:cs typeface="Arial" charset="0"/>
              </a:rPr>
              <a:t>penetrans</a:t>
            </a:r>
            <a:endParaRPr lang="sv-SE" dirty="0" smtClean="0">
              <a:latin typeface="Arial" charset="0"/>
              <a:ea typeface="Arial" charset="0"/>
              <a:cs typeface="Arial" charset="0"/>
            </a:endParaRPr>
          </a:p>
          <a:p>
            <a:pPr lvl="2">
              <a:buClr>
                <a:srgbClr val="FF0000"/>
              </a:buClr>
            </a:pP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Inte alla med anlaget får symtom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 släktingar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 kan vara friska trots att de är bärare</a:t>
            </a:r>
            <a:endParaRPr lang="sv-SE" sz="2400" dirty="0">
              <a:latin typeface="Arial" charset="0"/>
              <a:ea typeface="Arial" charset="0"/>
              <a:cs typeface="Arial" charset="0"/>
            </a:endParaRPr>
          </a:p>
          <a:p>
            <a:pPr lvl="2">
              <a:buClr>
                <a:srgbClr val="FF0000"/>
              </a:buClr>
            </a:pP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Inte alla med anlaget får symtom i samma utsträckning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 släktingar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kan ha milda symtom som 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inte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upptäckt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s</a:t>
            </a:r>
            <a:endParaRPr lang="x-none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r>
              <a:rPr lang="sv-SE" dirty="0" err="1" smtClean="0">
                <a:latin typeface="Arial" charset="0"/>
                <a:ea typeface="Arial" charset="0"/>
                <a:cs typeface="Arial" charset="0"/>
              </a:rPr>
              <a:t>Anticipation</a:t>
            </a:r>
            <a:endParaRPr lang="sv-SE" dirty="0" smtClean="0">
              <a:latin typeface="Arial" charset="0"/>
              <a:ea typeface="Arial" charset="0"/>
              <a:cs typeface="Arial" charset="0"/>
            </a:endParaRPr>
          </a:p>
          <a:p>
            <a:pPr lvl="2">
              <a:buClr>
                <a:srgbClr val="FF0000"/>
              </a:buClr>
            </a:pP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Vid vissa tillstånd</a:t>
            </a:r>
            <a:r>
              <a:rPr lang="sv-SE" altLang="sv-SE" sz="2400" dirty="0" smtClean="0">
                <a:latin typeface="Arial" charset="0"/>
                <a:ea typeface="Arial" charset="0"/>
                <a:cs typeface="Arial" charset="0"/>
              </a:rPr>
              <a:t> förvärras</a:t>
            </a:r>
            <a:r>
              <a:rPr lang="x-none" altLang="sv-SE" sz="2400" dirty="0" smtClean="0">
                <a:latin typeface="Arial" charset="0"/>
                <a:ea typeface="Arial" charset="0"/>
                <a:cs typeface="Arial" charset="0"/>
              </a:rPr>
              <a:t> symtom</a:t>
            </a:r>
            <a:r>
              <a:rPr lang="sv-SE" altLang="sv-SE" sz="2400" dirty="0" smtClean="0">
                <a:latin typeface="Arial" charset="0"/>
                <a:ea typeface="Arial" charset="0"/>
                <a:cs typeface="Arial" charset="0"/>
              </a:rPr>
              <a:t>en och debuterar </a:t>
            </a:r>
            <a:r>
              <a:rPr lang="sv-SE" altLang="sv-SE" sz="2400" dirty="0">
                <a:latin typeface="Arial" charset="0"/>
                <a:ea typeface="Arial" charset="0"/>
                <a:cs typeface="Arial" charset="0"/>
              </a:rPr>
              <a:t>tidigare </a:t>
            </a:r>
            <a:r>
              <a:rPr lang="sv-SE" altLang="sv-SE" sz="2400" dirty="0" smtClean="0">
                <a:latin typeface="Arial" charset="0"/>
                <a:ea typeface="Arial" charset="0"/>
                <a:cs typeface="Arial" charset="0"/>
              </a:rPr>
              <a:t>i </a:t>
            </a:r>
            <a:r>
              <a:rPr lang="sv-SE" altLang="sv-SE" sz="2400" dirty="0">
                <a:latin typeface="Arial" charset="0"/>
                <a:ea typeface="Arial" charset="0"/>
                <a:cs typeface="Arial" charset="0"/>
              </a:rPr>
              <a:t>följande </a:t>
            </a:r>
            <a:r>
              <a:rPr lang="sv-SE" altLang="sv-SE" sz="2400" dirty="0" smtClean="0">
                <a:latin typeface="Arial" charset="0"/>
                <a:ea typeface="Arial" charset="0"/>
                <a:cs typeface="Arial" charset="0"/>
              </a:rPr>
              <a:t>generationer</a:t>
            </a:r>
            <a:endParaRPr lang="x-none" altLang="sv-SE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x-none" altLang="sv-SE" sz="2400" b="1" dirty="0" smtClean="0">
                <a:latin typeface="Arial" charset="0"/>
                <a:ea typeface="Arial" charset="0"/>
                <a:cs typeface="Arial" charset="0"/>
              </a:rPr>
              <a:t>Uppgifter om släktingar kan </a:t>
            </a:r>
            <a:r>
              <a:rPr lang="sv-SE" altLang="sv-SE" sz="2400" b="1" dirty="0" smtClean="0">
                <a:latin typeface="Arial" charset="0"/>
                <a:ea typeface="Arial" charset="0"/>
                <a:cs typeface="Arial" charset="0"/>
              </a:rPr>
              <a:t>saknas</a:t>
            </a:r>
            <a:r>
              <a:rPr lang="x-none" altLang="sv-SE" sz="2400" b="1" dirty="0" smtClean="0">
                <a:latin typeface="Arial" charset="0"/>
                <a:ea typeface="Arial" charset="0"/>
                <a:cs typeface="Arial" charset="0"/>
              </a:rPr>
              <a:t> eller vara ospecifika</a:t>
            </a:r>
            <a:endParaRPr lang="x-none" altLang="sv-SE" sz="2400" b="1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x-none" altLang="sv-SE" sz="2400" dirty="0" smtClean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buClr>
                <a:srgbClr val="FF0000"/>
              </a:buClr>
              <a:buNone/>
            </a:pPr>
            <a:endParaRPr lang="sv-SE" altLang="sv-SE" dirty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x-none" i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062" y="114302"/>
            <a:ext cx="10909737" cy="1325563"/>
          </a:xfrm>
        </p:spPr>
        <p:txBody>
          <a:bodyPr>
            <a:normAutofit/>
          </a:bodyPr>
          <a:lstStyle/>
          <a:p>
            <a:pPr fontAlgn="base"/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Varningsflaggor</a:t>
            </a:r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x-none" sz="28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vid sjukdomshistoria/klinisk undersökning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57" y="1111725"/>
            <a:ext cx="10452391" cy="5244625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MDS/AML före 50 års ålder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Långvarig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trombocytopeni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eller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annan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blodrubbning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innan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diagnos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av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MDS/AML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Upprepade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svåra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infektioner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 med/utan långvarig monocytopeni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Kortvuxenhet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idigt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grå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tt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hår</a:t>
            </a:r>
            <a:endParaRPr lang="x-none" sz="2000" dirty="0" smtClean="0">
              <a:latin typeface="Arial" charset="0"/>
              <a:ea typeface="Arial" charset="0"/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ysplastiska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naglar</a:t>
            </a:r>
            <a:endParaRPr lang="x-none" sz="2000" dirty="0" smtClean="0">
              <a:latin typeface="Arial" charset="0"/>
              <a:ea typeface="Arial" charset="0"/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Flera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vårtor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endParaRPr lang="x-none" sz="2000" dirty="0" smtClean="0">
              <a:latin typeface="Arial" charset="0"/>
              <a:ea typeface="Arial" charset="0"/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Lymfödem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x-none" sz="2000" dirty="0" smtClean="0">
              <a:latin typeface="Arial" charset="0"/>
              <a:ea typeface="Arial" charset="0"/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ungfibros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och/eller levercirros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Hörselnedsätt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ing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Medfödda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missbildningar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endParaRPr lang="x-none" sz="2000" dirty="0" smtClean="0">
              <a:latin typeface="Arial" charset="0"/>
              <a:ea typeface="Arial" charset="0"/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xokrin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pankreasinsufficiens</a:t>
            </a:r>
            <a:endParaRPr lang="x-none" sz="2000" dirty="0" smtClean="0">
              <a:latin typeface="Arial" charset="0"/>
              <a:ea typeface="Arial" charset="0"/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Balansrubbningar / ataxi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Intellektuell funktionsnedsättning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Dysmorfiska drag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Tidigare cancerdiagnos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Kraftiga biverkningar från 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cytostatika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behandling utan annan förklaring</a:t>
            </a:r>
          </a:p>
          <a:p>
            <a:pPr>
              <a:buClr>
                <a:srgbClr val="FF0000"/>
              </a:buClr>
            </a:pPr>
            <a:endParaRPr lang="x-none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062" y="114303"/>
            <a:ext cx="10909737" cy="595146"/>
          </a:xfrm>
        </p:spPr>
        <p:txBody>
          <a:bodyPr>
            <a:normAutofit/>
          </a:bodyPr>
          <a:lstStyle/>
          <a:p>
            <a:pPr fontAlgn="base"/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Varningsflaggor</a:t>
            </a:r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x-none" sz="28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vid sjukdomshistoria/klinisk undersökning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97" y="709449"/>
            <a:ext cx="7668079" cy="582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5779" y="6538912"/>
            <a:ext cx="4001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4F4F4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doi</a:t>
            </a:r>
            <a:r>
              <a:rPr lang="en-US" sz="1400" dirty="0">
                <a:solidFill>
                  <a:srgbClr val="4F4F4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https://doi.org/10.1182/blood-2016-05-670240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38" y="365125"/>
            <a:ext cx="10654862" cy="880351"/>
          </a:xfrm>
        </p:spPr>
        <p:txBody>
          <a:bodyPr>
            <a:normAutofit/>
          </a:bodyPr>
          <a:lstStyle/>
          <a:p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enmärg</a:t>
            </a:r>
            <a:r>
              <a:rPr lang="sv-SE" sz="2800" b="1" dirty="0" err="1" smtClean="0">
                <a:latin typeface="Arial" charset="0"/>
                <a:ea typeface="Arial" charset="0"/>
                <a:cs typeface="Arial" charset="0"/>
              </a:rPr>
              <a:t>sfynd</a:t>
            </a:r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 som kan ge skäl att gå vidare med ärftlighetsutredning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549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charset="0"/>
              <a:buChar char="•"/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Hypoplastisk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benmärg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biopsi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buClr>
                <a:srgbClr val="FF0000"/>
              </a:buClr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onosomi 7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ffa hos unga patienter</a:t>
            </a:r>
            <a:endParaRPr lang="sv-SE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OBS att -7 och </a:t>
            </a:r>
            <a:r>
              <a:rPr lang="sv-SE" dirty="0" err="1" smtClean="0">
                <a:latin typeface="Arial" charset="0"/>
                <a:ea typeface="Arial" charset="0"/>
                <a:cs typeface="Arial" charset="0"/>
              </a:rPr>
              <a:t>hypoplasi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 inte är ovanligt vid terapirelaterad sjukdom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konferensfall</a:t>
            </a:r>
            <a:endParaRPr lang="x-none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  <a:buFont typeface="Arial" charset="0"/>
              <a:buChar char="•"/>
            </a:pP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Vid analys med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genpanel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, t ex </a:t>
            </a:r>
            <a:r>
              <a:rPr lang="sv-SE" sz="2400" dirty="0" err="1" smtClean="0">
                <a:latin typeface="Arial" charset="0"/>
                <a:ea typeface="Arial" charset="0"/>
                <a:cs typeface="Arial" charset="0"/>
              </a:rPr>
              <a:t>TruSight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fynd av mutation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i gen som 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kan vara konstitutionell och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orsaka ärftlig MDS/AML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.ex</a:t>
            </a:r>
            <a:r>
              <a:rPr lang="x-none" i="1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RUNX1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GATA2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TP53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ETV6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CEBPA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Förutsatt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att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dirty="0">
                <a:latin typeface="Arial" charset="0"/>
                <a:ea typeface="Arial" charset="0"/>
                <a:cs typeface="Arial" charset="0"/>
              </a:rPr>
              <a:t>variant allelfrekvens (VAF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)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är ~</a:t>
            </a:r>
            <a:r>
              <a:rPr lang="x-none" dirty="0">
                <a:latin typeface="Arial" charset="0"/>
                <a:ea typeface="Arial" charset="0"/>
                <a:cs typeface="Arial" charset="0"/>
              </a:rPr>
              <a:t>40-60%. </a:t>
            </a:r>
            <a:endParaRPr lang="x-none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  <a:buFont typeface="Arial" charset="0"/>
              <a:buChar char="•"/>
            </a:pP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Utförande laboratorium brukar </a:t>
            </a:r>
            <a:r>
              <a:rPr lang="x-none" sz="2400" dirty="0">
                <a:latin typeface="Arial" charset="0"/>
                <a:ea typeface="Arial" charset="0"/>
                <a:cs typeface="Arial" charset="0"/>
              </a:rPr>
              <a:t>kommentera i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utlåtande när en variant borde utredas vidare för att se om den är förvärvad eller konstitutionell. </a:t>
            </a:r>
          </a:p>
          <a:p>
            <a:pPr>
              <a:buClr>
                <a:srgbClr val="FF0000"/>
              </a:buClr>
              <a:buFont typeface="Arial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061" y="280000"/>
            <a:ext cx="11159359" cy="1325563"/>
          </a:xfrm>
        </p:spPr>
        <p:txBody>
          <a:bodyPr>
            <a:normAutofit/>
          </a:bodyPr>
          <a:lstStyle/>
          <a:p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Aktuell genpanel för benmärgsanalys: </a:t>
            </a:r>
            <a:r>
              <a:rPr lang="x-none" sz="2800" dirty="0" smtClean="0">
                <a:latin typeface="Arial" charset="0"/>
                <a:ea typeface="Arial" charset="0"/>
                <a:cs typeface="Arial" charset="0"/>
              </a:rPr>
              <a:t>Trusight Myeloid panel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28821"/>
          </a:xfrm>
        </p:spPr>
        <p:txBody>
          <a:bodyPr/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pPr marL="0" indent="0">
              <a:buNone/>
            </a:pPr>
            <a:endParaRPr lang="x-non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0780" y="1605562"/>
            <a:ext cx="5948033" cy="4416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ABL1	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CEBPA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	HRAS	MYD88	SF3B1</a:t>
            </a:r>
          </a:p>
          <a:p>
            <a:pPr marL="0" indent="0">
              <a:buNone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ASXL1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CSF3R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	IDH1	NOTCH1	SMC1A</a:t>
            </a: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ATRX	CUX1	IDH2	NPM1	SMC3</a:t>
            </a: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BCOR	DNMT3A	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IKZF1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NRAS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	SRSF2</a:t>
            </a: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BCORL1	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ETV6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/TEL	JAK2	PDGFRA	STAG2</a:t>
            </a: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BRAF	EZH2	JAK3	PHF6	TET2</a:t>
            </a: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CALR	FBXW7	KDM6A	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PTEN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TP53</a:t>
            </a:r>
          </a:p>
          <a:p>
            <a:pPr marL="0" indent="0">
              <a:buNone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CBL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	FLT3	KIT	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PTPN11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	U2AF1</a:t>
            </a: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CBLB	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GATA1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KRAS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	RAD21	WT1</a:t>
            </a: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CBLC	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GATA2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	MLL	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RUNX1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	ZRSR2</a:t>
            </a:r>
          </a:p>
          <a:p>
            <a:pPr marL="0" indent="0">
              <a:buNone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CDKN2A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	GNAS	MPL	SETBP1</a:t>
            </a:r>
          </a:p>
          <a:p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6233" y="2214530"/>
            <a:ext cx="3839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enerna i </a:t>
            </a:r>
            <a:r>
              <a:rPr lang="x-none" sz="2400" b="1" dirty="0" smtClean="0">
                <a:latin typeface="Arial" charset="0"/>
                <a:ea typeface="Arial" charset="0"/>
                <a:cs typeface="Arial" charset="0"/>
              </a:rPr>
              <a:t>fetstil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 kan vara muterade vid ärftliga tillstånd som medför ökad risk för cancer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38" y="317827"/>
            <a:ext cx="11063748" cy="847031"/>
          </a:xfrm>
        </p:spPr>
        <p:txBody>
          <a:bodyPr>
            <a:normAutofit/>
          </a:bodyPr>
          <a:lstStyle/>
          <a:p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Framtida genpanel för benmärgsanalys</a:t>
            </a:r>
            <a:r>
              <a:rPr lang="x-none" sz="2800" b="1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x-none" sz="2800" smtClean="0">
                <a:latin typeface="Arial" charset="0"/>
                <a:ea typeface="Arial" charset="0"/>
                <a:cs typeface="Arial" charset="0"/>
              </a:rPr>
              <a:t>TWIST </a:t>
            </a:r>
            <a:r>
              <a:rPr lang="x-none" sz="2800" dirty="0" smtClean="0">
                <a:latin typeface="Arial" charset="0"/>
                <a:ea typeface="Arial" charset="0"/>
                <a:cs typeface="Arial" charset="0"/>
              </a:rPr>
              <a:t>Myeloidpanel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15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7124" y="1757514"/>
            <a:ext cx="11063748" cy="3657600"/>
          </a:xfrm>
          <a:prstGeom prst="rect">
            <a:avLst/>
          </a:prstGeom>
        </p:spPr>
        <p:txBody>
          <a:bodyPr wrap="square" numCol="12">
            <a:spAutoFit/>
          </a:bodyPr>
          <a:lstStyle/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ABL1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ALK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ARID1A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ARID2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ASXL1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ASXL2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ATRX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BAP1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BCL10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BCL2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BCOR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BCORL1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BRAF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BRCC3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CALR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CBL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CDK4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CDKN1B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CDKN2A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CDKN2B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CDKN2C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CEBPA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CHEK2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CREBBP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CRLF2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CSF1R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CSF2RB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CSF3R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CSNK1A1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CTCF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CTNNB1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CUX1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DDX23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DDX4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DDX41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DDX54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DHX33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DICER1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DNMT3A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DNMT3B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EED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EGFR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EP300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ETNK1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ETV6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EZH2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FAM175A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FBXW7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FGFR2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FLT3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GATA1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GATA2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GFI1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GNAS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GNB1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H3F3A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H3F3B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HIPK2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HRAS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IDH1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IDH2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IRF1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IRF4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IRF8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JAK2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JAK3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JARID2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KDM5C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KDM6A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KIT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KRAS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LUC7L2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MGA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MIR142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MIR-516A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MIR-516B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MIRN1267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MIRN632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MIRN891A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MLL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MLL2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MLL3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MPL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MYC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NF1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NF2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NFE2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NFE2L2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NIPBL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NOTCH1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NOTCH2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NPM1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NRAS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NXF1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PAX5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PHF6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PHIP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PIK3CA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PPM1D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PRPF40A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PRPF40B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PRPF8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PTEN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PTPN11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PTPRF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RAC1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RAD21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RAD50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RAD51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RASGRF1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RB1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RHOA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ROBO1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ROBO2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RRAS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RUNX1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SAMHD1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SETBP1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SETD2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SETDB1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SF1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SF3A1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SF3B1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SH2B3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SMC1A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SMC3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SMG1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SPRED2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SRCAP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SRSF2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STAG1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STAG2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STAT3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STAT5A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SUZ12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TERT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TET2</a:t>
            </a:r>
          </a:p>
          <a:p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TP53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U2AF1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U2AF2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WHSC1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WT1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YLPM1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ZBTB33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ZMYM3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ZNF318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ZRSR2</a:t>
            </a:r>
            <a:endParaRPr lang="x-none" sz="12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ANKRD26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ARHGEF10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CBLB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DCC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DHX15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GIGYF2</a:t>
            </a:r>
          </a:p>
          <a:p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IKZF1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JAK2  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KDM6A     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PDGFRA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PIK3R1</a:t>
            </a:r>
          </a:p>
          <a:p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RIT1</a:t>
            </a:r>
          </a:p>
          <a:p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SAMD9</a:t>
            </a:r>
          </a:p>
          <a:p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SAMD9L</a:t>
            </a:r>
          </a:p>
          <a:p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SBDS</a:t>
            </a:r>
          </a:p>
          <a:p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SRP72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ZBTB7A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AKT1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BCL11B 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BTG1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CCND3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CHD4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CNOT3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DDX3X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DNM2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EBF1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IL7R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INO80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JAK1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LEF1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MED12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MYB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MYCN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NT5C2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PIK3CD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RPL10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RPL22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RPL5</a:t>
            </a:r>
          </a:p>
          <a:p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SMARCA4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STAT5B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TBL1XR1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TOX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TRRAP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UBA2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USH2A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USP7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USP9X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ZEB2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MYD88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BTK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PLCG2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CXCR4</a:t>
            </a:r>
          </a:p>
          <a:p>
            <a:endParaRPr lang="x-none" sz="12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1703" y="5521146"/>
            <a:ext cx="4719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G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enerna i </a:t>
            </a:r>
            <a:r>
              <a:rPr lang="x-none" sz="2000" b="1" dirty="0" smtClean="0">
                <a:latin typeface="Arial" charset="0"/>
                <a:ea typeface="Arial" charset="0"/>
                <a:cs typeface="Arial" charset="0"/>
              </a:rPr>
              <a:t>fetstil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 kan vara muterade vid ärftliga tillstånd som medför ökad risk för cancer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83" y="232209"/>
            <a:ext cx="10515600" cy="864585"/>
          </a:xfrm>
        </p:spPr>
        <p:txBody>
          <a:bodyPr>
            <a:normAutofit/>
          </a:bodyPr>
          <a:lstStyle/>
          <a:p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Fallgropar vid </a:t>
            </a:r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panelsekvensering 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av benmärg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58" y="1226535"/>
            <a:ext cx="7186449" cy="5268858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x-none" sz="2200" b="1" dirty="0">
                <a:latin typeface="Arial" charset="0"/>
                <a:ea typeface="Arial" charset="0"/>
                <a:cs typeface="Arial" charset="0"/>
              </a:rPr>
              <a:t>vsaknad av misstänkta konstitutionella varianter </a:t>
            </a:r>
            <a:r>
              <a:rPr lang="x-none" sz="2200" b="1" dirty="0" smtClean="0">
                <a:latin typeface="Arial" charset="0"/>
                <a:ea typeface="Arial" charset="0"/>
                <a:cs typeface="Arial" charset="0"/>
              </a:rPr>
              <a:t>uteslut</a:t>
            </a:r>
            <a:r>
              <a:rPr lang="sv-SE" sz="2200" b="1" dirty="0" smtClean="0">
                <a:latin typeface="Arial" charset="0"/>
                <a:ea typeface="Arial" charset="0"/>
                <a:cs typeface="Arial" charset="0"/>
              </a:rPr>
              <a:t>er inte helt</a:t>
            </a:r>
            <a:r>
              <a:rPr lang="x-none" sz="2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2200" b="1" dirty="0">
                <a:latin typeface="Arial" charset="0"/>
                <a:ea typeface="Arial" charset="0"/>
                <a:cs typeface="Arial" charset="0"/>
              </a:rPr>
              <a:t>ett ärftligt tillstånd</a:t>
            </a:r>
          </a:p>
          <a:p>
            <a:pPr marL="742950" lvl="1" indent="-285750">
              <a:buClr>
                <a:srgbClr val="FF0000"/>
              </a:buClr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x-none" dirty="0">
                <a:latin typeface="Arial" charset="0"/>
                <a:ea typeface="Arial" charset="0"/>
                <a:cs typeface="Arial" charset="0"/>
              </a:rPr>
              <a:t>j heltäckande 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genlista</a:t>
            </a:r>
          </a:p>
          <a:p>
            <a:pPr marL="742950" lvl="1" indent="-285750">
              <a:buClr>
                <a:srgbClr val="FF0000"/>
              </a:buClr>
            </a:pPr>
            <a:r>
              <a:rPr lang="sv-SE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ör gener på </a:t>
            </a:r>
            <a:r>
              <a:rPr lang="x-none" dirty="0">
                <a:latin typeface="Arial" charset="0"/>
                <a:ea typeface="Arial" charset="0"/>
                <a:cs typeface="Arial" charset="0"/>
              </a:rPr>
              <a:t>listan 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kan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dirty="0">
                <a:latin typeface="Arial" charset="0"/>
                <a:ea typeface="Arial" charset="0"/>
                <a:cs typeface="Arial" charset="0"/>
              </a:rPr>
              <a:t>analysen 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vara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fullständig</a:t>
            </a:r>
            <a:endParaRPr lang="sv-SE" dirty="0" smtClean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buClr>
                <a:srgbClr val="FF0000"/>
              </a:buClr>
            </a:pP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Analysen upptäcker inte 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deletioner/duplikationer 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(t ex RUNX1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x-none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buClr>
                <a:srgbClr val="FF0000"/>
              </a:buClr>
            </a:pPr>
            <a:r>
              <a:rPr lang="sv-SE" dirty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lona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x-none" dirty="0">
                <a:latin typeface="Arial" charset="0"/>
                <a:ea typeface="Arial" charset="0"/>
                <a:cs typeface="Arial" charset="0"/>
              </a:rPr>
              <a:t>avvikelser 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dölja </a:t>
            </a:r>
            <a:r>
              <a:rPr lang="x-none" dirty="0">
                <a:latin typeface="Arial" charset="0"/>
                <a:ea typeface="Arial" charset="0"/>
                <a:cs typeface="Arial" charset="0"/>
              </a:rPr>
              <a:t>konstitutionella förändringar</a:t>
            </a:r>
          </a:p>
          <a:p>
            <a:pPr marL="742950" lvl="1" indent="-285750">
              <a:buClr>
                <a:srgbClr val="FF0000"/>
              </a:buClr>
            </a:pPr>
            <a:r>
              <a:rPr lang="x-none" dirty="0">
                <a:latin typeface="Arial" charset="0"/>
                <a:ea typeface="Arial" charset="0"/>
                <a:cs typeface="Arial" charset="0"/>
              </a:rPr>
              <a:t>Om konstitutionellt DNA används vid analys av förvärvade varianter är konstitutionella varianter 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bortfiltrerade</a:t>
            </a:r>
            <a:endParaRPr lang="x-none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16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838946" y="2199875"/>
            <a:ext cx="3985702" cy="2621102"/>
            <a:chOff x="7368098" y="1948345"/>
            <a:chExt cx="3985702" cy="2621102"/>
          </a:xfrm>
        </p:grpSpPr>
        <p:pic>
          <p:nvPicPr>
            <p:cNvPr id="5" name="Content Placeholder 5"/>
            <p:cNvPicPr>
              <a:picLocks noChangeAspect="1"/>
            </p:cNvPicPr>
            <p:nvPr/>
          </p:nvPicPr>
          <p:blipFill rotWithShape="1">
            <a:blip r:embed="rId2"/>
            <a:srcRect t="8176" b="24005"/>
            <a:stretch/>
          </p:blipFill>
          <p:spPr>
            <a:xfrm>
              <a:off x="7368098" y="2286000"/>
              <a:ext cx="3985702" cy="19809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089149" y="4323226"/>
              <a:ext cx="291458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hlinkClick r:id="rId3"/>
                </a:rPr>
                <a:t>http://www.tabletsmanual.com/wiki/read/leukemia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804779" y="1956011"/>
              <a:ext cx="100283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500" dirty="0" smtClean="0"/>
                <a:t>Friskt blod</a:t>
              </a:r>
              <a:endParaRPr lang="en-US" sz="15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11152" y="1948345"/>
              <a:ext cx="8388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1500" dirty="0" smtClean="0"/>
                <a:t>Leukemi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20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Vem skall utredas i Sverige? </a:t>
            </a:r>
            <a:r>
              <a:rPr lang="x-none" sz="28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x-none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x-none" sz="2800" dirty="0" smtClean="0">
                <a:latin typeface="Arial" charset="0"/>
                <a:ea typeface="Arial" charset="0"/>
                <a:cs typeface="Arial" charset="0"/>
              </a:rPr>
              <a:t>aserat på konsensus bland nordiska experter</a:t>
            </a:r>
            <a:r>
              <a:rPr lang="sv-SE" sz="2800" dirty="0" smtClean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x-none" sz="2800" dirty="0" smtClean="0">
                <a:latin typeface="Arial" charset="0"/>
                <a:ea typeface="Arial" charset="0"/>
                <a:cs typeface="Arial" charset="0"/>
              </a:rPr>
              <a:t> befintlig litteratur och internationella riktlinjer</a:t>
            </a:r>
            <a:r>
              <a:rPr lang="sv-SE" sz="28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v-SE" sz="2800" dirty="0" err="1" smtClean="0">
                <a:latin typeface="Arial" charset="0"/>
                <a:ea typeface="Arial" charset="0"/>
                <a:cs typeface="Arial" charset="0"/>
              </a:rPr>
              <a:t>www.nmds.org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sv-SE" sz="2400" b="1" dirty="0" smtClean="0">
                <a:latin typeface="Arial" charset="0"/>
                <a:ea typeface="Arial" charset="0"/>
                <a:cs typeface="Arial" charset="0"/>
              </a:rPr>
              <a:t>A: Patienter med positiv familjehistoria eller tecken / symtom som indikerar </a:t>
            </a:r>
            <a:r>
              <a:rPr lang="x-none" sz="2400" b="1" dirty="0" smtClean="0">
                <a:latin typeface="Arial" charset="0"/>
                <a:ea typeface="Arial" charset="0"/>
                <a:cs typeface="Arial" charset="0"/>
              </a:rPr>
              <a:t>ärftliga tillstånd med ökad risk för </a:t>
            </a:r>
            <a:r>
              <a:rPr lang="sv-SE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b="1" dirty="0" err="1" smtClean="0">
                <a:latin typeface="Arial" charset="0"/>
                <a:ea typeface="Arial" charset="0"/>
                <a:cs typeface="Arial" charset="0"/>
              </a:rPr>
              <a:t>myeloi</a:t>
            </a:r>
            <a:r>
              <a:rPr lang="x-none" sz="2400" b="1" dirty="0" smtClean="0">
                <a:latin typeface="Arial" charset="0"/>
                <a:ea typeface="Arial" charset="0"/>
                <a:cs typeface="Arial" charset="0"/>
              </a:rPr>
              <a:t>ska</a:t>
            </a:r>
            <a:r>
              <a:rPr lang="sv-SE" sz="2400" b="1" dirty="0" smtClean="0">
                <a:latin typeface="Arial" charset="0"/>
                <a:ea typeface="Arial" charset="0"/>
                <a:cs typeface="Arial" charset="0"/>
              </a:rPr>
              <a:t> neoplasmer, särskilt MDS / AML</a:t>
            </a:r>
            <a:r>
              <a:rPr lang="sv-SE" b="1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1">
              <a:buClr>
                <a:srgbClr val="FF0000"/>
              </a:buClr>
            </a:pP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1 pat med MDS/AML före 50 åå med </a:t>
            </a:r>
            <a:r>
              <a:rPr lang="x-none" sz="2000" i="1" dirty="0" smtClean="0">
                <a:latin typeface="Arial" charset="0"/>
                <a:ea typeface="Arial" charset="0"/>
                <a:cs typeface="Arial" charset="0"/>
              </a:rPr>
              <a:t>varningsflagg</a:t>
            </a:r>
            <a:r>
              <a:rPr lang="sv-SE" sz="2000" i="1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 vid sjukdomshistoria/klinisk undersökning </a:t>
            </a:r>
          </a:p>
          <a:p>
            <a:pPr lvl="1">
              <a:buClr>
                <a:srgbClr val="FF0000"/>
              </a:buClr>
            </a:pP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1 pat med MDS/AML/långvarig trombocytopeni eller annan </a:t>
            </a:r>
            <a:r>
              <a:rPr lang="x-none" sz="2000" i="1" dirty="0" smtClean="0">
                <a:latin typeface="Arial" charset="0"/>
                <a:ea typeface="Arial" charset="0"/>
                <a:cs typeface="Arial" charset="0"/>
              </a:rPr>
              <a:t>varningsflagga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efter 50 åå med minst 1 släkting (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första eller andra graders släktingar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) med </a:t>
            </a:r>
            <a:r>
              <a:rPr lang="x-none" sz="2000" i="1" dirty="0" smtClean="0">
                <a:latin typeface="Arial" charset="0"/>
                <a:ea typeface="Arial" charset="0"/>
                <a:cs typeface="Arial" charset="0"/>
              </a:rPr>
              <a:t>varningsflaggor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vid sjukdomshistoria/klinisk undersökning 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och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diagnosticerad före 50 års ålder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sv-SE" sz="20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pat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 med MDS / AML och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minst 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två F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GS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 eller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AGS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på samma sida familjen 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med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cancer, varav en 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före 50 års ålder.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 (ffa bröstcancer, sarkom, annan hematologisk malignitet, hjärntumör, mm)</a:t>
            </a:r>
            <a:endParaRPr lang="sv-SE" sz="20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≥3 F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GS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 eller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AGS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på samma sida familjen 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med varnings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flaggor </a:t>
            </a: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vid sjukdomshistoria/klinisk undersökning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oavsett ålder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5348" y="6247166"/>
            <a:ext cx="10589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i="1" dirty="0" smtClean="0"/>
              <a:t>FGS= förstagradsläktingar (</a:t>
            </a:r>
            <a:r>
              <a:rPr lang="x-none" sz="1600" i="1" dirty="0"/>
              <a:t>föräldrar, syskon, </a:t>
            </a:r>
            <a:r>
              <a:rPr lang="x-none" sz="1600" i="1" dirty="0" smtClean="0"/>
              <a:t>barn); AGS=andragradsläktingar (</a:t>
            </a:r>
            <a:r>
              <a:rPr lang="x-none" sz="1600" i="1" dirty="0"/>
              <a:t>far-/morföräldrar, föräldrars syskon, </a:t>
            </a:r>
            <a:r>
              <a:rPr lang="x-none" sz="1600" i="1" dirty="0" smtClean="0"/>
              <a:t>barnbarn)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616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86" y="1217393"/>
            <a:ext cx="10515600" cy="5321519"/>
          </a:xfr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x-none" sz="2400" b="1" dirty="0" smtClean="0">
                <a:latin typeface="Arial" charset="0"/>
                <a:ea typeface="Arial" charset="0"/>
                <a:cs typeface="Arial" charset="0"/>
              </a:rPr>
              <a:t>B: Patienter med myeloiska neoplasmer med misstänkta konstitutionella varianter upptäckta vid genetisk testning av benmärg.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Variant med VAF runt 40%-60% eller &gt;90%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 (vid gener på kromosom X)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 i en gen som kan orsaka ärftlig MDS/AML:</a:t>
            </a:r>
          </a:p>
          <a:p>
            <a:pPr lvl="1">
              <a:buClr>
                <a:srgbClr val="FF0000"/>
              </a:buClr>
              <a:buFontTx/>
              <a:buChar char="-"/>
            </a:pP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RUNX1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GATA2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TP53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ETV6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CEBPA</a:t>
            </a:r>
          </a:p>
          <a:p>
            <a:pPr lvl="1">
              <a:buClr>
                <a:srgbClr val="FF0000"/>
              </a:buClr>
              <a:buFontTx/>
              <a:buChar char="-"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Flera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gener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vid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analys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nya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Twistpanelen</a:t>
            </a:r>
            <a:endParaRPr lang="x-none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x-none" sz="2400" i="1" dirty="0" smtClean="0">
                <a:latin typeface="Arial" charset="0"/>
                <a:ea typeface="Arial" charset="0"/>
                <a:cs typeface="Arial" charset="0"/>
              </a:rPr>
              <a:t>Utförande laboratorium brukar kommentera i utlåtande när utredning av annan vävnad (hud, </a:t>
            </a:r>
            <a:r>
              <a:rPr lang="sv-SE" sz="2400" i="1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x-none" sz="2400" i="1" dirty="0" smtClean="0">
                <a:latin typeface="Arial" charset="0"/>
                <a:ea typeface="Arial" charset="0"/>
                <a:cs typeface="Arial" charset="0"/>
              </a:rPr>
              <a:t>-celler) rekommenderas för att utreda om den funna varianten är nedärvd eller förvärvad.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C: Pat</a:t>
            </a:r>
            <a:r>
              <a:rPr lang="x-none" sz="2400" b="1" dirty="0" smtClean="0">
                <a:latin typeface="Arial" charset="0"/>
                <a:ea typeface="Arial" charset="0"/>
                <a:cs typeface="Arial" charset="0"/>
              </a:rPr>
              <a:t>enter med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MDS/AML </a:t>
            </a:r>
            <a:r>
              <a:rPr lang="x-none" sz="2400" b="1" dirty="0" smtClean="0">
                <a:latin typeface="Arial" charset="0"/>
                <a:ea typeface="Arial" charset="0"/>
                <a:cs typeface="Arial" charset="0"/>
              </a:rPr>
              <a:t>före 50 års ålder med monosomi 7 eller del(7q) vid kromosomanalys*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*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om inte uppfyller kriteria A eller B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x-none" sz="2400" i="1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6668" y="365126"/>
            <a:ext cx="10515600" cy="643868"/>
          </a:xfrm>
        </p:spPr>
        <p:txBody>
          <a:bodyPr>
            <a:normAutofit/>
          </a:bodyPr>
          <a:lstStyle/>
          <a:p>
            <a:r>
              <a:rPr lang="x-none" sz="2800" b="1" dirty="0">
                <a:latin typeface="Arial" charset="0"/>
                <a:ea typeface="Arial" charset="0"/>
                <a:cs typeface="Arial" charset="0"/>
              </a:rPr>
              <a:t>Vem skall utredas i Sverige</a:t>
            </a:r>
            <a:r>
              <a:rPr lang="x-none" sz="2800" b="1">
                <a:latin typeface="Arial" charset="0"/>
                <a:ea typeface="Arial" charset="0"/>
                <a:cs typeface="Arial" charset="0"/>
              </a:rPr>
              <a:t>? 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253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ämnda kriterier är baserade på </a:t>
            </a:r>
            <a:r>
              <a:rPr lang="x-none" i="1" dirty="0" smtClean="0">
                <a:latin typeface="Arial" charset="0"/>
                <a:ea typeface="Arial" charset="0"/>
                <a:cs typeface="Arial" charset="0"/>
              </a:rPr>
              <a:t>idag kända 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ärftliga tillstånd</a:t>
            </a:r>
          </a:p>
          <a:p>
            <a:pPr>
              <a:buClr>
                <a:srgbClr val="FF0000"/>
              </a:buClr>
              <a:buFont typeface="Arial" charset="0"/>
              <a:buChar char="•"/>
            </a:pP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50 års gräns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en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 är godtycklig </a:t>
            </a:r>
            <a:endParaRPr lang="sv-SE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x-none" i="1" dirty="0" smtClean="0">
                <a:latin typeface="Arial" charset="0"/>
                <a:ea typeface="Arial" charset="0"/>
                <a:cs typeface="Arial" charset="0"/>
              </a:rPr>
              <a:t>t.ex</a:t>
            </a:r>
            <a:r>
              <a:rPr lang="sv-SE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i="1" dirty="0" smtClean="0">
                <a:latin typeface="Arial" charset="0"/>
                <a:ea typeface="Arial" charset="0"/>
                <a:cs typeface="Arial" charset="0"/>
              </a:rPr>
              <a:t>mutationer i DDX41 genen </a:t>
            </a:r>
            <a:r>
              <a:rPr lang="sv-SE" i="1" dirty="0" smtClean="0">
                <a:latin typeface="Arial" charset="0"/>
                <a:ea typeface="Arial" charset="0"/>
                <a:cs typeface="Arial" charset="0"/>
              </a:rPr>
              <a:t>kan ge upphov till </a:t>
            </a:r>
            <a:r>
              <a:rPr lang="x-none" i="1" dirty="0" smtClean="0">
                <a:latin typeface="Arial" charset="0"/>
                <a:ea typeface="Arial" charset="0"/>
                <a:cs typeface="Arial" charset="0"/>
              </a:rPr>
              <a:t>ärftlig MDS </a:t>
            </a:r>
            <a:r>
              <a:rPr lang="sv-SE" i="1" dirty="0" smtClean="0">
                <a:latin typeface="Arial" charset="0"/>
                <a:ea typeface="Arial" charset="0"/>
                <a:cs typeface="Arial" charset="0"/>
              </a:rPr>
              <a:t>över 50 år</a:t>
            </a:r>
            <a:endParaRPr lang="x-none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  <a:buFont typeface="Arial" charset="0"/>
              <a:buChar char="•"/>
            </a:pP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Om du misstänker att din patient 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ha ett ärftligt tillstånd trots att hen inte uppfyller kriterierna </a:t>
            </a: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</a:t>
            </a:r>
            <a:r>
              <a:rPr lang="x-none" i="1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frågeremiss till hematologiskt centrum / klinisk genetik med erfarenhet av dessa tillstånd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289"/>
          </a:xfrm>
        </p:spPr>
        <p:txBody>
          <a:bodyPr>
            <a:normAutofit/>
          </a:bodyPr>
          <a:lstStyle/>
          <a:p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Att tänka på</a:t>
            </a:r>
            <a:endParaRPr lang="en-US" sz="2800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248" y="286521"/>
            <a:ext cx="10515600" cy="741467"/>
          </a:xfrm>
        </p:spPr>
        <p:txBody>
          <a:bodyPr>
            <a:normAutofit/>
          </a:bodyPr>
          <a:lstStyle/>
          <a:p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Varför behöv</a:t>
            </a:r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er vi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 riktlinjer?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89" y="1516500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Ärftliga </a:t>
            </a:r>
            <a:r>
              <a:rPr lang="sv-SE" sz="2400" dirty="0" err="1" smtClean="0">
                <a:latin typeface="Arial" charset="0"/>
                <a:ea typeface="Arial" charset="0"/>
                <a:cs typeface="Arial" charset="0"/>
              </a:rPr>
              <a:t>myeloida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err="1" smtClean="0">
                <a:latin typeface="Arial" charset="0"/>
                <a:ea typeface="Arial" charset="0"/>
                <a:cs typeface="Arial" charset="0"/>
              </a:rPr>
              <a:t>neoplasier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 är tillstånd som ökar i incidens eftersom vi genom förbättrad diagnostik upptäcker allt fler fall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sv-SE" sz="2400" dirty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Ä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rftliga myeloi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d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a </a:t>
            </a:r>
            <a:r>
              <a:rPr lang="x-none" sz="2400" dirty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neoplasier 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utgör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en </a:t>
            </a:r>
            <a:r>
              <a:rPr lang="x-none" sz="2400" dirty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ny subgrupp 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i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WHO Klassifikation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en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2016 och omfattar patienter med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konstitutionell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a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genförändring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ar vilka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medför </a:t>
            </a:r>
            <a:r>
              <a:rPr lang="x-none" sz="2400" dirty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ökad risk för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utveckling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av </a:t>
            </a:r>
            <a:r>
              <a:rPr lang="sv-SE" sz="2400" dirty="0" err="1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myeloida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sv-SE" sz="2400" dirty="0" err="1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neoplasier</a:t>
            </a:r>
            <a:endParaRPr lang="sv-SE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Det är viktigt att läkare inom vuxen och pediatrisk hematologi ”känner igen” patienter som bör utredas för ärftliga tillstånd eftersom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Utredningen skiljer sig från den vid förvärvade </a:t>
            </a:r>
            <a:r>
              <a:rPr lang="sv-SE" sz="2000" dirty="0" err="1" smtClean="0">
                <a:latin typeface="Arial" charset="0"/>
                <a:ea typeface="Arial" charset="0"/>
                <a:cs typeface="Arial" charset="0"/>
              </a:rPr>
              <a:t>maligniteter</a:t>
            </a:r>
            <a:endParaRPr lang="sv-SE" sz="20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Resultaten kan ha stor betydelse för handläggning och behandling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>
            <a:normAutofit/>
          </a:bodyPr>
          <a:lstStyle/>
          <a:p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Utredningsgång när A/B/C kriteria är uppfyllda</a:t>
            </a:r>
            <a:br>
              <a:rPr lang="x-none" sz="28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sv-SE" sz="2800" dirty="0" err="1" smtClean="0">
                <a:latin typeface="Arial" charset="0"/>
                <a:ea typeface="Arial" charset="0"/>
                <a:cs typeface="Arial" charset="0"/>
              </a:rPr>
              <a:t>ww.nmds.org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9" y="1407401"/>
            <a:ext cx="11001703" cy="5314073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Patienten bör erbjudas</a:t>
            </a:r>
            <a:r>
              <a:rPr lang="x-none" sz="2400" i="1" dirty="0" smtClean="0">
                <a:latin typeface="Arial" charset="0"/>
                <a:ea typeface="Arial" charset="0"/>
                <a:cs typeface="Arial" charset="0"/>
              </a:rPr>
              <a:t> genetisk vägledning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före/efter genetisk utredning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v kliniska genetiker eller hematologer med erfarenhet inom området</a:t>
            </a:r>
            <a:endParaRPr lang="sv-SE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Man måste göra klart för patienten att det inte är säkert att vi hittar någon genetisk förklaring</a:t>
            </a:r>
            <a:endParaRPr lang="x-none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Icke-hematopoietisk vävnad föredras för genetisk utredning</a:t>
            </a:r>
          </a:p>
          <a:p>
            <a:pPr lvl="1">
              <a:buClr>
                <a:srgbClr val="FF0000"/>
              </a:buClr>
            </a:pP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1:a val: odlade fibroblaster från hudbiopsi (kan tas i samband med benmärgsundersökning)</a:t>
            </a:r>
          </a:p>
          <a:p>
            <a:pPr lvl="1">
              <a:buClr>
                <a:srgbClr val="FF0000"/>
              </a:buClr>
            </a:pP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2:a val: 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-celler, blod 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vid CR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, kindskrap, saliv, hår, naglar</a:t>
            </a:r>
            <a:endParaRPr lang="x-none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Val av genetisk analys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iktad analys för patienter i grupp B (variant påvisat vid panel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sekvensering)</a:t>
            </a:r>
            <a:endParaRPr lang="x-none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Vb b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redare genetisk analys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;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 genpanel, helexom eller helgenom </a:t>
            </a:r>
            <a:endParaRPr lang="sv-SE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Om stark misstanke av ett specifikt syndrom kan riktad analys 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utföras</a:t>
            </a:r>
            <a:endParaRPr lang="x-none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ordic guidelines germline_final_200519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 t="21152" r="17131" b="2571"/>
          <a:stretch/>
        </p:blipFill>
        <p:spPr>
          <a:xfrm>
            <a:off x="177365" y="228884"/>
            <a:ext cx="11537465" cy="6340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1888" y="5433935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 smtClean="0"/>
              <a:t>Figure 1 från nordiska riktlinjer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910"/>
          </a:xfrm>
        </p:spPr>
        <p:txBody>
          <a:bodyPr>
            <a:normAutofit/>
          </a:bodyPr>
          <a:lstStyle/>
          <a:p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Utfall </a:t>
            </a:r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av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genetisk utredning - 1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52" y="1399560"/>
            <a:ext cx="10515600" cy="400801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sv-SE" sz="2400" b="1" dirty="0" smtClean="0">
                <a:latin typeface="Arial" charset="0"/>
                <a:ea typeface="Arial" charset="0"/>
                <a:cs typeface="Arial" charset="0"/>
              </a:rPr>
              <a:t>Fynd av </a:t>
            </a:r>
            <a:r>
              <a:rPr lang="x-none" sz="2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troligen patogen / patogen </a:t>
            </a:r>
            <a:r>
              <a:rPr lang="x-none" sz="2400" b="1" dirty="0" smtClean="0">
                <a:latin typeface="Arial" charset="0"/>
                <a:ea typeface="Arial" charset="0"/>
                <a:cs typeface="Arial" charset="0"/>
              </a:rPr>
              <a:t>konstitutionell variant </a:t>
            </a:r>
          </a:p>
          <a:p>
            <a:pPr marL="457200" lvl="1" indent="0">
              <a:buClr>
                <a:srgbClr val="FF0000"/>
              </a:buClr>
              <a:buNone/>
            </a:pP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Fyndet förklarar varför patienten har fått MDS/AML</a:t>
            </a:r>
          </a:p>
          <a:p>
            <a:pPr marL="457200" lvl="1" indent="0">
              <a:buClr>
                <a:srgbClr val="FF0000"/>
              </a:buClr>
              <a:buNone/>
            </a:pPr>
            <a:endParaRPr lang="x-none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à"/>
            </a:pP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Remiss till Klinisk Genetik för genetisk vägledning och ev familjeutredning (t.ex.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information</a:t>
            </a: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om </a:t>
            </a:r>
            <a:r>
              <a:rPr lang="sv-S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eventuell </a:t>
            </a: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prenatal diagnostik)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à"/>
            </a:pP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Om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allogen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SCT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är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aktuell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, se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riktlinjer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  <a:hlinkClick r:id="rId2"/>
              </a:rPr>
              <a:t>www.nmds.org</a:t>
            </a:r>
            <a:endParaRPr lang="en-US" dirty="0" smtClean="0"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à"/>
            </a:pP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Om relevant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för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tillståndet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, r</a:t>
            </a: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emiss till andra </a:t>
            </a:r>
            <a:r>
              <a:rPr lang="sv-S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organ</a:t>
            </a: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specialister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634"/>
          </a:xfrm>
        </p:spPr>
        <p:txBody>
          <a:bodyPr>
            <a:normAutofit/>
          </a:bodyPr>
          <a:lstStyle/>
          <a:p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Utfall </a:t>
            </a:r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av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genetisk utredning - 2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52" y="1298405"/>
            <a:ext cx="10515600" cy="47843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sv-SE" sz="2400" b="1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Fynd av </a:t>
            </a:r>
            <a:r>
              <a:rPr lang="x-none" sz="2400" b="1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konstitutionell variant av </a:t>
            </a:r>
            <a:r>
              <a:rPr lang="x-none" sz="2400" b="1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oklar signifikans </a:t>
            </a:r>
            <a:r>
              <a:rPr lang="x-none" sz="2400" b="1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(s.k. VUS)</a:t>
            </a:r>
          </a:p>
          <a:p>
            <a:pPr marL="457200" lvl="1" indent="0">
              <a:buClr>
                <a:srgbClr val="FF0000"/>
              </a:buClr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M</a:t>
            </a: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ed moderna genetiska metoder påvisas ofta varianter som aldrig setts förut eller inte tidigare associerats med sjukdom.</a:t>
            </a:r>
          </a:p>
          <a:p>
            <a:pPr marL="457200" lvl="1" indent="0">
              <a:buClr>
                <a:srgbClr val="FF0000"/>
              </a:buClr>
              <a:buNone/>
            </a:pP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Dessa varianter </a:t>
            </a:r>
            <a:r>
              <a:rPr lang="x-none" u="sng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kan inte användas i kliniken </a:t>
            </a: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men kan föranleda vidare utredning av patienten/släktingar.</a:t>
            </a:r>
          </a:p>
          <a:p>
            <a:pPr marL="457200" lvl="1" indent="0">
              <a:buClr>
                <a:srgbClr val="FF0000"/>
              </a:buClr>
              <a:buNone/>
            </a:pP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Remiss till Klinisk Genetik är motiverad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à"/>
            </a:pP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Segregationsanalys hos föräldrarna för att se om varianten är en nymutation</a:t>
            </a:r>
          </a:p>
          <a:p>
            <a:pPr marL="457200" lvl="1" indent="0">
              <a:buClr>
                <a:srgbClr val="FF0000"/>
              </a:buClr>
              <a:buNone/>
            </a:pP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S</a:t>
            </a: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egregationsanalys </a:t>
            </a:r>
            <a:r>
              <a:rPr lang="sv-S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om </a:t>
            </a: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andra drabbade släktingar finns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à"/>
            </a:pP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K</a:t>
            </a: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ompletterande analyser, t.ex. telomerlängdanalys  (</a:t>
            </a:r>
            <a:r>
              <a:rPr lang="sv-SE" dirty="0" err="1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www.nmds.org</a:t>
            </a: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à"/>
            </a:pP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Diskussion i nationella och internationella forum: har varianten setts hos någon annan patient?</a:t>
            </a:r>
          </a:p>
          <a:p>
            <a:pPr marL="457200" lvl="1" indent="0">
              <a:buClr>
                <a:srgbClr val="FF0000"/>
              </a:buClr>
              <a:buNone/>
            </a:pPr>
            <a:endParaRPr lang="x-none" dirty="0"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  <a:p>
            <a:pPr marL="457200" lvl="1" indent="0">
              <a:buClr>
                <a:srgbClr val="FF0000"/>
              </a:buClr>
              <a:buNone/>
            </a:pPr>
            <a:endParaRPr lang="x-none" dirty="0" smtClean="0"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910"/>
          </a:xfrm>
        </p:spPr>
        <p:txBody>
          <a:bodyPr>
            <a:normAutofit/>
          </a:bodyPr>
          <a:lstStyle/>
          <a:p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Utfall </a:t>
            </a:r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av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genetisk utredning -3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82" y="1399560"/>
            <a:ext cx="10938642" cy="419719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charset="0"/>
              <a:buChar char="•"/>
            </a:pPr>
            <a:r>
              <a:rPr lang="x-none" sz="2400" b="1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Ingen variant </a:t>
            </a:r>
            <a:r>
              <a:rPr lang="x-none" sz="2400" b="1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påvisas vid en bred utredning (t.ex. helexom eller helgenomsekvensering)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som med dagens kunskap kan förklara patientens sjukdomsbild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O</a:t>
            </a: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m stark misstanke av ärftligt tillstånd baserat på släktträdet eller klinisk diagnos </a:t>
            </a:r>
            <a:r>
              <a:rPr lang="sv-S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ställningstagande till fortsatt utredning inom ett forskningsprojekt</a:t>
            </a:r>
            <a:endParaRPr lang="x-none" dirty="0" smtClean="0"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Data från helexom eller helgenomsekvensering kan vara värd av re-analyseras efter några år om nytillkommen kunskap 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Diskussion </a:t>
            </a:r>
            <a:r>
              <a:rPr lang="sv-S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inom</a:t>
            </a: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lokala och nationella forum: är patienten färdigutredd?</a:t>
            </a:r>
            <a:endParaRPr lang="sv-SE" dirty="0" smtClean="0"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sv-S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Om misstanke på ärftligt tillstånd bör släktingar inte användas som benmärgsdonatorer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6298"/>
            <a:ext cx="10515600" cy="974944"/>
          </a:xfrm>
        </p:spPr>
        <p:txBody>
          <a:bodyPr>
            <a:normAutofit/>
          </a:bodyPr>
          <a:lstStyle/>
          <a:p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Uppföljning av </a:t>
            </a:r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friska anlags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bärare</a:t>
            </a:r>
            <a:r>
              <a:rPr lang="sv-SE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8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www.nmds.org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48" y="1261242"/>
            <a:ext cx="10515600" cy="286932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ekommenderas för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ärare av troligen patogen / patogen konstitutionell variant associerad med ökad risk för MDS/AML</a:t>
            </a:r>
          </a:p>
          <a:p>
            <a:pPr lvl="1">
              <a:buClr>
                <a:srgbClr val="FF0000"/>
              </a:buClr>
            </a:pP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Patienter som uppfyller kriteria för ett ärftligt tillstånd där ingen variant har kunnat påvisas (och ev deras förstagradsläktningar) </a:t>
            </a:r>
            <a:endParaRPr lang="x-none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x-none" dirty="0" smtClean="0">
                <a:latin typeface="Arial" charset="0"/>
                <a:ea typeface="Arial" charset="0"/>
                <a:cs typeface="Arial" charset="0"/>
              </a:rPr>
              <a:t>Remiss till hematologiskt centrum med erfarenhet av dessa tillstånd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 descr="Nordic guidelines germline_final_200519.pdf - Adobe Acrobat Pro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30787" r="13504" b="18286"/>
          <a:stretch/>
        </p:blipFill>
        <p:spPr>
          <a:xfrm>
            <a:off x="3611913" y="3878317"/>
            <a:ext cx="7334612" cy="266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696"/>
          </a:xfrm>
        </p:spPr>
        <p:txBody>
          <a:bodyPr>
            <a:normAutofit/>
          </a:bodyPr>
          <a:lstStyle/>
          <a:p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Rekommendation inför HSCT</a:t>
            </a:r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8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www.nmds.org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2659"/>
            <a:ext cx="10515600" cy="4351338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sv-SE" dirty="0" smtClean="0"/>
              <a:t>Indikation och timing</a:t>
            </a:r>
            <a:r>
              <a:rPr lang="x-none" dirty="0" smtClean="0"/>
              <a:t> för HSCT </a:t>
            </a:r>
            <a:r>
              <a:rPr lang="sv-SE" dirty="0" smtClean="0"/>
              <a:t>varierar </a:t>
            </a:r>
            <a:r>
              <a:rPr lang="x-none" dirty="0" smtClean="0"/>
              <a:t>beroende på </a:t>
            </a:r>
            <a:r>
              <a:rPr lang="sv-SE" dirty="0" smtClean="0"/>
              <a:t>ärftligt </a:t>
            </a:r>
            <a:r>
              <a:rPr lang="x-none" dirty="0" smtClean="0"/>
              <a:t>tillstånd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V</a:t>
            </a:r>
            <a:r>
              <a:rPr lang="x-none" dirty="0" smtClean="0"/>
              <a:t>al av donor (icke-besläktad eller icke-bärare om möjligt)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O</a:t>
            </a:r>
            <a:r>
              <a:rPr lang="x-none" dirty="0" smtClean="0"/>
              <a:t>lika tillstånd kan kräva olika förbehandlingar inför HSCT</a:t>
            </a:r>
          </a:p>
          <a:p>
            <a:pPr marL="0" indent="0">
              <a:buClr>
                <a:srgbClr val="FF0000"/>
              </a:buClr>
              <a:buNone/>
            </a:pPr>
            <a:endParaRPr lang="x-none" dirty="0" smtClean="0"/>
          </a:p>
          <a:p>
            <a:pPr marL="0" indent="0">
              <a:buClr>
                <a:srgbClr val="FF0000"/>
              </a:buClr>
              <a:buNone/>
            </a:pPr>
            <a:endParaRPr lang="x-none" dirty="0"/>
          </a:p>
          <a:p>
            <a:pPr marL="0" indent="0">
              <a:buClr>
                <a:srgbClr val="FF0000"/>
              </a:buClr>
              <a:buNone/>
            </a:pPr>
            <a:r>
              <a:rPr lang="en-US" dirty="0" smtClean="0"/>
              <a:t>F</a:t>
            </a:r>
            <a:r>
              <a:rPr lang="x-none" dirty="0" smtClean="0"/>
              <a:t>ör de flesta tillstånd </a:t>
            </a:r>
            <a:r>
              <a:rPr lang="sv-SE" dirty="0" smtClean="0"/>
              <a:t>föreligger </a:t>
            </a:r>
            <a:r>
              <a:rPr lang="x-none" dirty="0" smtClean="0"/>
              <a:t>begränsad </a:t>
            </a:r>
            <a:r>
              <a:rPr lang="sv-SE" dirty="0" smtClean="0"/>
              <a:t>erfarenhet</a:t>
            </a:r>
            <a:r>
              <a:rPr lang="x-none" dirty="0" smtClean="0"/>
              <a:t> om HSCT </a:t>
            </a:r>
            <a:r>
              <a:rPr lang="x-none" dirty="0" smtClean="0">
                <a:sym typeface="Wingdings" panose="05000000000000000000" pitchFamily="2" charset="2"/>
              </a:rPr>
              <a:t> konsultation med internationella experter inom området kan behövas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248" y="207963"/>
            <a:ext cx="10515600" cy="1325563"/>
          </a:xfrm>
        </p:spPr>
        <p:txBody>
          <a:bodyPr>
            <a:normAutofit/>
          </a:bodyPr>
          <a:lstStyle/>
          <a:p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Några mer vanliga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 tillstånd som med</a:t>
            </a:r>
            <a:r>
              <a:rPr lang="sv-SE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ökad risk för MDS/AML</a:t>
            </a:r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800" dirty="0" smtClean="0">
                <a:latin typeface="Arial" charset="0"/>
                <a:ea typeface="Arial" charset="0"/>
                <a:cs typeface="Arial" charset="0"/>
              </a:rPr>
              <a:t>(utförlig lista </a:t>
            </a:r>
            <a:r>
              <a:rPr lang="sv-SE" sz="2800" dirty="0" err="1" smtClean="0">
                <a:latin typeface="Arial" charset="0"/>
                <a:ea typeface="Arial" charset="0"/>
                <a:cs typeface="Arial" charset="0"/>
              </a:rPr>
              <a:t>www.nmds.org</a:t>
            </a:r>
            <a:r>
              <a:rPr lang="sv-SE" sz="28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3248" y="1522032"/>
            <a:ext cx="10515600" cy="483431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RUNX1 punktmutationer eller mer sällsynt </a:t>
            </a:r>
            <a:r>
              <a:rPr lang="sv-SE" sz="2400" dirty="0" err="1" smtClean="0">
                <a:latin typeface="Arial" charset="0"/>
                <a:ea typeface="Arial" charset="0"/>
                <a:cs typeface="Arial" charset="0"/>
              </a:rPr>
              <a:t>deletioner</a:t>
            </a:r>
            <a:endParaRPr lang="sv-SE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30-50% risk för MDS / AML</a:t>
            </a:r>
          </a:p>
          <a:p>
            <a:pPr lvl="1">
              <a:buClr>
                <a:srgbClr val="FF0000"/>
              </a:buClr>
            </a:pP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Ofta debut före 50  års ålder</a:t>
            </a:r>
          </a:p>
          <a:p>
            <a:pPr lvl="1">
              <a:buClr>
                <a:srgbClr val="FF0000"/>
              </a:buClr>
            </a:pP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Ingen syndrombild</a:t>
            </a:r>
          </a:p>
          <a:p>
            <a:pPr>
              <a:buClr>
                <a:srgbClr val="FF0000"/>
              </a:buClr>
            </a:pP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GATA2 punktmutationer eller mer sällsynt </a:t>
            </a:r>
            <a:r>
              <a:rPr lang="sv-SE" sz="2400" dirty="0" err="1" smtClean="0">
                <a:latin typeface="Arial" charset="0"/>
                <a:ea typeface="Arial" charset="0"/>
                <a:cs typeface="Arial" charset="0"/>
              </a:rPr>
              <a:t>deletioner</a:t>
            </a:r>
            <a:endParaRPr lang="sv-SE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Mycket hög risk (&gt;70-90%) att utveckla MDS/AML</a:t>
            </a:r>
          </a:p>
          <a:p>
            <a:pPr lvl="1">
              <a:buClr>
                <a:srgbClr val="FF0000"/>
              </a:buClr>
            </a:pPr>
            <a:r>
              <a:rPr lang="sv-SE" dirty="0" err="1" smtClean="0">
                <a:latin typeface="Arial" charset="0"/>
                <a:ea typeface="Arial" charset="0"/>
                <a:cs typeface="Arial" charset="0"/>
              </a:rPr>
              <a:t>Monocytopeni</a:t>
            </a:r>
            <a:r>
              <a:rPr lang="sv-S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och anamnes på vårtor i unga år</a:t>
            </a:r>
          </a:p>
          <a:p>
            <a:pPr lvl="1">
              <a:buClr>
                <a:srgbClr val="FF0000"/>
              </a:buClr>
            </a:pPr>
            <a:r>
              <a:rPr lang="sv-SE" dirty="0" smtClean="0">
                <a:latin typeface="Arial" charset="0"/>
                <a:ea typeface="Arial" charset="0"/>
                <a:cs typeface="Arial" charset="0"/>
              </a:rPr>
              <a:t>Ofta men inte alltid syndrom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bild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MonoMac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Embergers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syndrom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Fanconianemi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Schwachman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-Diamond, Diamond-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Blackfan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Ofta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syndrombild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Tillstånd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egna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hemsidor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utförlig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information (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lista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www.nmds.org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>
              <a:buClr>
                <a:srgbClr val="FF0000"/>
              </a:buClr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sv-SE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248" y="207963"/>
            <a:ext cx="10515600" cy="1325563"/>
          </a:xfrm>
        </p:spPr>
        <p:txBody>
          <a:bodyPr>
            <a:normAutofit/>
          </a:bodyPr>
          <a:lstStyle/>
          <a:p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Några mer vanliga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 tillstånd som med</a:t>
            </a:r>
            <a:r>
              <a:rPr lang="sv-SE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ökad risk för MDS/AML</a:t>
            </a:r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800" dirty="0" smtClean="0">
                <a:latin typeface="Arial" charset="0"/>
                <a:ea typeface="Arial" charset="0"/>
                <a:cs typeface="Arial" charset="0"/>
              </a:rPr>
              <a:t>(utförlig lista </a:t>
            </a:r>
            <a:r>
              <a:rPr lang="sv-SE" sz="2800" dirty="0" err="1" smtClean="0">
                <a:latin typeface="Arial" charset="0"/>
                <a:ea typeface="Arial" charset="0"/>
                <a:cs typeface="Arial" charset="0"/>
              </a:rPr>
              <a:t>www.nmds.org</a:t>
            </a:r>
            <a:r>
              <a:rPr lang="sv-SE" sz="28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3248" y="1371000"/>
            <a:ext cx="10515600" cy="518794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b="1" dirty="0" err="1" smtClean="0">
                <a:latin typeface="Arial" charset="0"/>
                <a:ea typeface="Arial" charset="0"/>
                <a:cs typeface="Arial" charset="0"/>
              </a:rPr>
              <a:t>Telomersjukdom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>
              <a:buClr>
                <a:srgbClr val="FF0000"/>
              </a:buClr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Orsakas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av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mutationer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/ deletion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någon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av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telomerkomplexets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gener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Utredning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skall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innefatta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analys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av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telomerlängd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Mycket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komplex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sjukdomsbild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affektion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av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olika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organ, ex lung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och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leverfibros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risk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för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ÖNH cancer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och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gyncancer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tidig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hjärt-kärlsjukdom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Dyskeratotis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kongenita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. DKC1, X-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bunden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vanligen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diagnos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som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barn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TERT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och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TERC -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inte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sällan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diagnos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vuxen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ålder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Ett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flertal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andra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gener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kan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också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vara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affekterade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Anticipation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vanligt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penetrans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mycket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varierande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Pålagrad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MDS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inte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sällan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mild,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skall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inte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förhindra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utredning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av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t ex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lungtransplantation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Behandling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anabola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steroider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kan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vara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indicerat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rgbClr val="FF0000"/>
              </a:buClr>
            </a:pPr>
            <a:endParaRPr lang="sv-SE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ordic guidelines germline_final_200519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3" t="18884" r="31672" b="1126"/>
          <a:stretch/>
        </p:blipFill>
        <p:spPr>
          <a:xfrm>
            <a:off x="357773" y="329232"/>
            <a:ext cx="5175923" cy="610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54214" y="626806"/>
            <a:ext cx="5434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 smtClean="0">
                <a:latin typeface="Arial" charset="0"/>
                <a:ea typeface="Arial" charset="0"/>
                <a:cs typeface="Arial" charset="0"/>
              </a:rPr>
              <a:t>Sammanfattning av riktlinjerna finns att läsa på NMDS webbsidan:</a:t>
            </a:r>
          </a:p>
          <a:p>
            <a:r>
              <a:rPr lang="sv-SE" sz="2800" dirty="0" smtClean="0">
                <a:latin typeface="Arial" charset="0"/>
                <a:ea typeface="Arial" charset="0"/>
                <a:cs typeface="Arial" charset="0"/>
                <a:hlinkClick r:id="rId3"/>
              </a:rPr>
              <a:t>klicka här för att komma åt texten</a:t>
            </a:r>
            <a:endParaRPr lang="x-none" sz="2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467"/>
          </a:xfrm>
        </p:spPr>
        <p:txBody>
          <a:bodyPr>
            <a:normAutofit/>
          </a:bodyPr>
          <a:lstStyle/>
          <a:p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WHO klassifikationen 2016: ärftlig predisposition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802"/>
            <a:ext cx="10515600" cy="4351338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Arial" charset="0"/>
              <a:buChar char="•"/>
            </a:pPr>
            <a:r>
              <a:rPr lang="sv-S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AML och MDS vanligast. MPN förekommer liksom </a:t>
            </a:r>
            <a:r>
              <a:rPr lang="sv-SE" sz="2400" dirty="0" err="1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lymfoida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tillstånd</a:t>
            </a:r>
          </a:p>
          <a:p>
            <a:pPr>
              <a:buClr>
                <a:srgbClr val="FF0000"/>
              </a:buClr>
              <a:buFont typeface="Arial" charset="0"/>
              <a:buChar char="•"/>
            </a:pPr>
            <a:r>
              <a:rPr lang="sv-S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Tillstånden in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delas i 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tre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grupper: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Utan förekommande sjukdom eller organdysfunktion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M</a:t>
            </a: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ed föregående påverkan på trombocyter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x-none" dirty="0" smtClean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Med annan organdysfunktion (syndromatiskt tillstånd)</a:t>
            </a:r>
            <a:endParaRPr lang="x-none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95" y="38543"/>
            <a:ext cx="2925818" cy="667894"/>
          </a:xfrm>
        </p:spPr>
        <p:txBody>
          <a:bodyPr>
            <a:normAutofit/>
          </a:bodyPr>
          <a:lstStyle/>
          <a:p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Litteratur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95" y="578421"/>
            <a:ext cx="11201401" cy="58324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Churpek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et al 2017 Familial myelodysplastic syndrome/acute myeloid leukemia. Best Practice &amp; Research</a:t>
            </a:r>
            <a:r>
              <a:rPr lang="x-none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Clinical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Haematology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Desai et al 2017 Clinical Assessment and Diagnosis of Germline Predisposition to Hematopoietic</a:t>
            </a:r>
            <a:r>
              <a:rPr lang="x-none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Malignancies: The University of Chicago experience. Frontiers in pediatrics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Furutani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et al 2017 Germline Genetic Predisposition to Hematologic Malignancy. Journal of Clinical Oncology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How I diagnose and manage individuals at risk for inherited myeloid malignancies, The University of Chicago</a:t>
            </a:r>
            <a:r>
              <a:rPr lang="x-none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Hematopoietic Malignancies Cancer Risk Team, 2016, Blood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Godley</a:t>
            </a:r>
            <a:r>
              <a:rPr lang="x-none" sz="1800" dirty="0" smtClean="0">
                <a:latin typeface="Arial" charset="0"/>
                <a:ea typeface="Arial" charset="0"/>
                <a:cs typeface="Arial" charset="0"/>
              </a:rPr>
              <a:t> &amp;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Shimamura</a:t>
            </a:r>
            <a:r>
              <a:rPr lang="x-none" sz="1800" dirty="0" smtClean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2017</a:t>
            </a:r>
            <a:r>
              <a:rPr lang="x-none" sz="1800" dirty="0" smtClean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Genetic predisposition to hematologic malignancies: management and surveillance,</a:t>
            </a:r>
            <a:r>
              <a:rPr lang="x-none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Blood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West and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Churpek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, 2017, Old and new tools in the clinical diagnosis of inherited bone marrow failure</a:t>
            </a:r>
            <a:r>
              <a:rPr lang="x-none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syndromes. ASH educational book</a:t>
            </a:r>
            <a:endParaRPr lang="x-none" sz="18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Brown et al 2017 Recognition of familial myeloid neoplasia in adults. Seminars in Hematology</a:t>
            </a:r>
            <a:r>
              <a:rPr lang="x-none" sz="18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x-none" sz="1800" b="1" dirty="0" smtClean="0">
                <a:latin typeface="Arial" charset="0"/>
                <a:ea typeface="Arial" charset="0"/>
                <a:cs typeface="Arial" charset="0"/>
              </a:rPr>
              <a:t>Riktlinjer för specifika diagnoser</a:t>
            </a: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Fanconi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Anemia Research Fund I.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Fanconi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anemia: guidelines for diagnosis and management. 4</a:t>
            </a:r>
            <a:r>
              <a:rPr lang="en-US" sz="1800" baseline="30000" dirty="0" smtClean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x-none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ed. 2014.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Participants of Sixth Annual Daniella Maria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Arturi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International Consensus Conference. Diagnosing and</a:t>
            </a:r>
            <a:r>
              <a:rPr lang="x-none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treating Diamond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Blackfan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anaemia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: results of an international clinical consensus conference. Br J</a:t>
            </a:r>
            <a:r>
              <a:rPr lang="x-none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Haematol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. 2008;142(6):859-876.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Draft consensus guidelines for diagnosis and treatment of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Shwachman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-Diamond syndrome. Ann N Y</a:t>
            </a:r>
            <a:r>
              <a:rPr lang="x-none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Acad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Sci. 2011;1242:40-55.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Dyskeratosis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congenita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and telomere biology disorders: diagnosis and management guidelines. 2015.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26" y="97111"/>
            <a:ext cx="7864366" cy="538302"/>
          </a:xfrm>
        </p:spPr>
        <p:txBody>
          <a:bodyPr>
            <a:normAutofit/>
          </a:bodyPr>
          <a:lstStyle/>
          <a:p>
            <a:r>
              <a:rPr lang="sv-SE" sz="2400" b="1" dirty="0" smtClean="0">
                <a:latin typeface="Arial" charset="0"/>
                <a:ea typeface="Arial" charset="0"/>
                <a:cs typeface="Arial" charset="0"/>
              </a:rPr>
              <a:t>WHO klassifikationen 2016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74751"/>
              </p:ext>
            </p:extLst>
          </p:nvPr>
        </p:nvGraphicFramePr>
        <p:xfrm>
          <a:off x="459826" y="1244525"/>
          <a:ext cx="8340064" cy="5476950"/>
        </p:xfrm>
        <a:graphic>
          <a:graphicData uri="http://schemas.openxmlformats.org/drawingml/2006/table">
            <a:tbl>
              <a:tblPr/>
              <a:tblGrid>
                <a:gridCol w="8340064"/>
              </a:tblGrid>
              <a:tr h="290089">
                <a:tc>
                  <a:txBody>
                    <a:bodyPr/>
                    <a:lstStyle/>
                    <a:p>
                      <a:r>
                        <a:rPr lang="sv-SE" sz="1800"/>
                        <a:t>Myeloid neoplasm classification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sv-SE" sz="1800" b="1"/>
                        <a:t>Myeloid neoplasms with germ line predisposition without a preexisting disorder or organ dysfunction</a:t>
                      </a:r>
                      <a:endParaRPr lang="sv-SE" sz="180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sv-SE" sz="1800"/>
                        <a:t> AML with germ line </a:t>
                      </a:r>
                      <a:r>
                        <a:rPr lang="sv-SE" sz="1800" i="1"/>
                        <a:t>CEBPA</a:t>
                      </a:r>
                      <a:r>
                        <a:rPr lang="sv-SE" sz="1800"/>
                        <a:t> mutation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sv-SE" sz="1800"/>
                        <a:t> Myeloid neoplasms with germ line </a:t>
                      </a:r>
                      <a:r>
                        <a:rPr lang="sv-SE" sz="1800" i="1"/>
                        <a:t>DDX41</a:t>
                      </a:r>
                      <a:r>
                        <a:rPr lang="sv-SE" sz="1800"/>
                        <a:t> mutation</a:t>
                      </a:r>
                      <a:r>
                        <a:rPr lang="sv-SE" sz="1800" baseline="30000">
                          <a:hlinkClick r:id="rId2"/>
                        </a:rPr>
                        <a:t>*</a:t>
                      </a:r>
                      <a:endParaRPr lang="sv-SE" sz="180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sv-SE" sz="1800" b="1"/>
                        <a:t>Myeloid neoplasms with germ line predisposition and preexisting platelet disorders</a:t>
                      </a:r>
                      <a:endParaRPr lang="sv-SE" sz="180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sv-SE" sz="1800"/>
                        <a:t> Myeloid neoplasms with germ line </a:t>
                      </a:r>
                      <a:r>
                        <a:rPr lang="sv-SE" sz="1800" i="1"/>
                        <a:t>RUNX1</a:t>
                      </a:r>
                      <a:r>
                        <a:rPr lang="sv-SE" sz="1800"/>
                        <a:t> mutation</a:t>
                      </a:r>
                      <a:r>
                        <a:rPr lang="sv-SE" sz="1800" baseline="30000">
                          <a:hlinkClick r:id="rId2"/>
                        </a:rPr>
                        <a:t>*</a:t>
                      </a:r>
                      <a:endParaRPr lang="sv-SE" sz="180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sv-SE" sz="1800"/>
                        <a:t> Myeloid neoplasms with germ line </a:t>
                      </a:r>
                      <a:r>
                        <a:rPr lang="sv-SE" sz="1800" i="1"/>
                        <a:t>ANKRD26</a:t>
                      </a:r>
                      <a:r>
                        <a:rPr lang="sv-SE" sz="1800"/>
                        <a:t> mutation</a:t>
                      </a:r>
                      <a:r>
                        <a:rPr lang="sv-SE" sz="1800" baseline="30000">
                          <a:hlinkClick r:id="rId2"/>
                        </a:rPr>
                        <a:t>*</a:t>
                      </a:r>
                      <a:endParaRPr lang="sv-SE" sz="180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sv-SE" sz="1800"/>
                        <a:t> Myeloid neoplasms with germ line </a:t>
                      </a:r>
                      <a:r>
                        <a:rPr lang="sv-SE" sz="1800" i="1"/>
                        <a:t>ETV6</a:t>
                      </a:r>
                      <a:r>
                        <a:rPr lang="sv-SE" sz="1800"/>
                        <a:t> mutation</a:t>
                      </a:r>
                      <a:r>
                        <a:rPr lang="sv-SE" sz="1800" baseline="30000">
                          <a:hlinkClick r:id="rId2"/>
                        </a:rPr>
                        <a:t>*</a:t>
                      </a:r>
                      <a:endParaRPr lang="sv-SE" sz="180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sv-SE" sz="1800" b="1"/>
                        <a:t>Myeloid neoplasms with germ line predisposition and other organ dysfunction</a:t>
                      </a:r>
                      <a:endParaRPr lang="sv-SE" sz="180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sv-SE" sz="1800"/>
                        <a:t> Myeloid neoplasms with germ line </a:t>
                      </a:r>
                      <a:r>
                        <a:rPr lang="sv-SE" sz="1800" i="1"/>
                        <a:t>GATA2</a:t>
                      </a:r>
                      <a:r>
                        <a:rPr lang="sv-SE" sz="1800"/>
                        <a:t> mutation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sv-SE" sz="1800"/>
                        <a:t> Myeloid neoplasms associated with BM failure syndromes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sv-SE" sz="1800"/>
                        <a:t> Myeloid neoplasms associated with telomere biology disorders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sv-SE" sz="1800"/>
                        <a:t> JMML associated with neurofibromatosis, Noonan syndrome or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sv-SE" sz="1800"/>
                        <a:t> Noonan syndrome-like disorders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89">
                <a:tc>
                  <a:txBody>
                    <a:bodyPr/>
                    <a:lstStyle/>
                    <a:p>
                      <a:r>
                        <a:rPr lang="sv-SE" sz="1800" dirty="0"/>
                        <a:t> </a:t>
                      </a:r>
                      <a:r>
                        <a:rPr lang="sv-SE" sz="1800" dirty="0" err="1"/>
                        <a:t>Myeloid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neoplasms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associated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with</a:t>
                      </a:r>
                      <a:r>
                        <a:rPr lang="sv-SE" sz="1800" dirty="0"/>
                        <a:t> Down </a:t>
                      </a:r>
                      <a:r>
                        <a:rPr lang="sv-SE" sz="1800" dirty="0" err="1"/>
                        <a:t>syndrome</a:t>
                      </a:r>
                      <a:r>
                        <a:rPr lang="sv-SE" sz="1800" baseline="30000" dirty="0">
                          <a:hlinkClick r:id="rId2"/>
                        </a:rPr>
                        <a:t>*</a:t>
                      </a:r>
                      <a:endParaRPr lang="sv-SE" sz="1800" dirty="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9826" y="521288"/>
            <a:ext cx="75552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Classification</a:t>
            </a:r>
            <a:r>
              <a:rPr kumimoji="0" lang="sv-SE" alt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v-SE" altLang="sv-S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</a:t>
            </a:r>
            <a:r>
              <a:rPr kumimoji="0" lang="sv-SE" altLang="sv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v-SE" altLang="sv-S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myeloid</a:t>
            </a:r>
            <a:r>
              <a:rPr kumimoji="0" lang="sv-SE" altLang="sv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v-SE" altLang="sv-S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neoplasms</a:t>
            </a:r>
            <a:r>
              <a:rPr kumimoji="0" lang="sv-SE" altLang="sv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v-SE" altLang="sv-S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with</a:t>
            </a:r>
            <a:r>
              <a:rPr kumimoji="0" lang="sv-SE" altLang="sv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v-SE" altLang="sv-S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germ</a:t>
            </a:r>
            <a:r>
              <a:rPr kumimoji="0" lang="sv-SE" altLang="sv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v-SE" altLang="sv-S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line</a:t>
            </a:r>
            <a:r>
              <a:rPr kumimoji="0" lang="sv-SE" altLang="sv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v-SE" alt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predisposition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* </a:t>
            </a:r>
            <a:r>
              <a:rPr kumimoji="0" lang="sv-SE" altLang="sv-S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Lymphoid</a:t>
            </a:r>
            <a:r>
              <a:rPr kumimoji="0" lang="sv-SE" altLang="sv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v-SE" altLang="sv-S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neoplasms</a:t>
            </a:r>
            <a:r>
              <a:rPr kumimoji="0" lang="sv-SE" altLang="sv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v-SE" altLang="sv-S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also</a:t>
            </a:r>
            <a:r>
              <a:rPr kumimoji="0" lang="sv-SE" altLang="sv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v-SE" altLang="sv-S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reported</a:t>
            </a:r>
            <a:r>
              <a:rPr kumimoji="0" lang="sv-SE" alt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sv-SE" altLang="sv-S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Varför är det viktigt att diagnosti</a:t>
            </a:r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era dessa patienter?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Woman"/>
          <p:cNvSpPr/>
          <p:nvPr/>
        </p:nvSpPr>
        <p:spPr>
          <a:xfrm>
            <a:off x="1764228" y="2850719"/>
            <a:ext cx="612263" cy="1532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840120" y="2383928"/>
            <a:ext cx="77948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 b="0"/>
            </a:pPr>
            <a:r>
              <a:rPr lang="x-none" sz="2200" dirty="0" smtClean="0">
                <a:latin typeface="Arial" charset="0"/>
                <a:ea typeface="Arial" charset="0"/>
                <a:cs typeface="Arial" charset="0"/>
              </a:rPr>
              <a:t>Förklara sjukdomsbild</a:t>
            </a: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 och </a:t>
            </a:r>
            <a:r>
              <a:rPr lang="x-none" sz="2200" dirty="0" smtClean="0">
                <a:latin typeface="Arial" charset="0"/>
                <a:ea typeface="Arial" charset="0"/>
                <a:cs typeface="Arial" charset="0"/>
              </a:rPr>
              <a:t>symtom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 b="0"/>
            </a:pP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Behandling av den </a:t>
            </a:r>
            <a:r>
              <a:rPr lang="sv-SE" sz="2200" dirty="0" err="1" smtClean="0">
                <a:latin typeface="Arial" charset="0"/>
                <a:ea typeface="Arial" charset="0"/>
                <a:cs typeface="Arial" charset="0"/>
              </a:rPr>
              <a:t>myeloida</a:t>
            </a: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dirty="0" err="1" smtClean="0">
                <a:latin typeface="Arial" charset="0"/>
                <a:ea typeface="Arial" charset="0"/>
                <a:cs typeface="Arial" charset="0"/>
              </a:rPr>
              <a:t>maligniteten</a:t>
            </a: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 kan behöva modifieras 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 b="0"/>
            </a:pPr>
            <a:r>
              <a:rPr lang="sv-SE" sz="2200" dirty="0">
                <a:latin typeface="Arial" charset="0"/>
                <a:ea typeface="Arial" charset="0"/>
                <a:cs typeface="Arial" charset="0"/>
              </a:rPr>
              <a:t>Vissa tillstånd kan</a:t>
            </a:r>
            <a:r>
              <a:rPr lang="x-none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dirty="0">
                <a:latin typeface="Arial" charset="0"/>
                <a:ea typeface="Arial" charset="0"/>
                <a:cs typeface="Arial" charset="0"/>
              </a:rPr>
              <a:t>medföra</a:t>
            </a:r>
            <a:r>
              <a:rPr lang="x-none" sz="2200" dirty="0">
                <a:latin typeface="Arial" charset="0"/>
                <a:ea typeface="Arial" charset="0"/>
                <a:cs typeface="Arial" charset="0"/>
              </a:rPr>
              <a:t> ökad toxicitet vid vanlig kemoterapi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 b="0"/>
            </a:pP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Om </a:t>
            </a:r>
            <a:r>
              <a:rPr lang="sv-SE" sz="2200" dirty="0" err="1" smtClean="0">
                <a:latin typeface="Arial" charset="0"/>
                <a:ea typeface="Arial" charset="0"/>
                <a:cs typeface="Arial" charset="0"/>
              </a:rPr>
              <a:t>allogen</a:t>
            </a: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 stamcellstransplantation </a:t>
            </a:r>
            <a:r>
              <a:rPr lang="mr-IN" sz="2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 val av r</a:t>
            </a:r>
            <a:r>
              <a:rPr lang="x-none" sz="2200" dirty="0" smtClean="0">
                <a:latin typeface="Arial" charset="0"/>
                <a:ea typeface="Arial" charset="0"/>
                <a:cs typeface="Arial" charset="0"/>
              </a:rPr>
              <a:t>ätt </a:t>
            </a:r>
            <a:r>
              <a:rPr lang="x-none" sz="2200" dirty="0">
                <a:latin typeface="Arial" charset="0"/>
                <a:ea typeface="Arial" charset="0"/>
                <a:cs typeface="Arial" charset="0"/>
              </a:rPr>
              <a:t>benmärgdonator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 b="0"/>
            </a:pP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Behov av</a:t>
            </a:r>
            <a:r>
              <a:rPr lang="x-none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utredning och </a:t>
            </a:r>
            <a:r>
              <a:rPr lang="x-none" sz="2200" dirty="0" smtClean="0">
                <a:latin typeface="Arial" charset="0"/>
                <a:ea typeface="Arial" charset="0"/>
                <a:cs typeface="Arial" charset="0"/>
              </a:rPr>
              <a:t>kontroll </a:t>
            </a: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av</a:t>
            </a:r>
            <a:r>
              <a:rPr lang="x-none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2200" dirty="0">
                <a:latin typeface="Arial" charset="0"/>
                <a:ea typeface="Arial" charset="0"/>
                <a:cs typeface="Arial" charset="0"/>
              </a:rPr>
              <a:t>icke-hematologiska symtom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 b="0"/>
            </a:pP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x-none" sz="2200" dirty="0" smtClean="0">
                <a:latin typeface="Arial" charset="0"/>
                <a:ea typeface="Arial" charset="0"/>
                <a:cs typeface="Arial" charset="0"/>
              </a:rPr>
              <a:t>dekvat </a:t>
            </a:r>
            <a:r>
              <a:rPr lang="x-none" sz="2200" dirty="0">
                <a:latin typeface="Arial" charset="0"/>
                <a:ea typeface="Arial" charset="0"/>
                <a:cs typeface="Arial" charset="0"/>
              </a:rPr>
              <a:t>genetisk vägledning vid </a:t>
            </a:r>
            <a:r>
              <a:rPr lang="x-none" sz="2200" dirty="0" smtClean="0">
                <a:latin typeface="Arial" charset="0"/>
                <a:ea typeface="Arial" charset="0"/>
                <a:cs typeface="Arial" charset="0"/>
              </a:rPr>
              <a:t>familjebildning</a:t>
            </a:r>
            <a:endParaRPr lang="x-none" sz="2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5615" y="1809038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Ur individperspektiv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Varför är det viktigt att diagnosti</a:t>
            </a:r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era dessa patienter?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"/>
          <p:cNvGrpSpPr/>
          <p:nvPr/>
        </p:nvGrpSpPr>
        <p:grpSpPr>
          <a:xfrm>
            <a:off x="920000" y="2758246"/>
            <a:ext cx="2999426" cy="1532741"/>
            <a:chOff x="-1" y="-1"/>
            <a:chExt cx="2999424" cy="1532739"/>
          </a:xfrm>
          <a:solidFill>
            <a:schemeClr val="bg2">
              <a:lumMod val="75000"/>
            </a:schemeClr>
          </a:solidFill>
        </p:grpSpPr>
        <p:sp>
          <p:nvSpPr>
            <p:cNvPr id="5" name="Woman"/>
            <p:cNvSpPr/>
            <p:nvPr/>
          </p:nvSpPr>
          <p:spPr>
            <a:xfrm>
              <a:off x="-1" y="-1"/>
              <a:ext cx="612264" cy="153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51" extrusionOk="0">
                  <a:moveTo>
                    <a:pt x="10767" y="3"/>
                  </a:moveTo>
                  <a:cubicBezTo>
                    <a:pt x="10163" y="-15"/>
                    <a:pt x="9173" y="50"/>
                    <a:pt x="8379" y="485"/>
                  </a:cubicBezTo>
                  <a:cubicBezTo>
                    <a:pt x="7869" y="770"/>
                    <a:pt x="7992" y="989"/>
                    <a:pt x="7147" y="1709"/>
                  </a:cubicBezTo>
                  <a:cubicBezTo>
                    <a:pt x="6047" y="2649"/>
                    <a:pt x="7909" y="2821"/>
                    <a:pt x="6636" y="3320"/>
                  </a:cubicBezTo>
                  <a:cubicBezTo>
                    <a:pt x="6113" y="3525"/>
                    <a:pt x="6502" y="3869"/>
                    <a:pt x="6502" y="3869"/>
                  </a:cubicBezTo>
                  <a:cubicBezTo>
                    <a:pt x="6394" y="3885"/>
                    <a:pt x="6207" y="3880"/>
                    <a:pt x="6099" y="3896"/>
                  </a:cubicBezTo>
                  <a:cubicBezTo>
                    <a:pt x="5550" y="3950"/>
                    <a:pt x="4864" y="4024"/>
                    <a:pt x="4314" y="4395"/>
                  </a:cubicBezTo>
                  <a:cubicBezTo>
                    <a:pt x="3537" y="4916"/>
                    <a:pt x="1662" y="6006"/>
                    <a:pt x="254" y="6893"/>
                  </a:cubicBezTo>
                  <a:cubicBezTo>
                    <a:pt x="241" y="6904"/>
                    <a:pt x="226" y="6914"/>
                    <a:pt x="212" y="6920"/>
                  </a:cubicBezTo>
                  <a:cubicBezTo>
                    <a:pt x="186" y="6941"/>
                    <a:pt x="160" y="6962"/>
                    <a:pt x="133" y="6978"/>
                  </a:cubicBezTo>
                  <a:cubicBezTo>
                    <a:pt x="-28" y="7113"/>
                    <a:pt x="-54" y="7253"/>
                    <a:pt x="120" y="7398"/>
                  </a:cubicBezTo>
                  <a:cubicBezTo>
                    <a:pt x="402" y="7629"/>
                    <a:pt x="494" y="7843"/>
                    <a:pt x="883" y="8241"/>
                  </a:cubicBezTo>
                  <a:cubicBezTo>
                    <a:pt x="1258" y="8633"/>
                    <a:pt x="2132" y="9064"/>
                    <a:pt x="2789" y="9483"/>
                  </a:cubicBezTo>
                  <a:cubicBezTo>
                    <a:pt x="2950" y="9591"/>
                    <a:pt x="2935" y="9681"/>
                    <a:pt x="3351" y="9923"/>
                  </a:cubicBezTo>
                  <a:cubicBezTo>
                    <a:pt x="3579" y="10057"/>
                    <a:pt x="3967" y="10040"/>
                    <a:pt x="3820" y="10040"/>
                  </a:cubicBezTo>
                  <a:cubicBezTo>
                    <a:pt x="4182" y="10051"/>
                    <a:pt x="4546" y="10004"/>
                    <a:pt x="4532" y="10025"/>
                  </a:cubicBezTo>
                  <a:cubicBezTo>
                    <a:pt x="4331" y="10627"/>
                    <a:pt x="4437" y="11347"/>
                    <a:pt x="4692" y="12094"/>
                  </a:cubicBezTo>
                  <a:cubicBezTo>
                    <a:pt x="4839" y="12561"/>
                    <a:pt x="6473" y="15069"/>
                    <a:pt x="6527" y="15493"/>
                  </a:cubicBezTo>
                  <a:cubicBezTo>
                    <a:pt x="6688" y="17357"/>
                    <a:pt x="7279" y="18781"/>
                    <a:pt x="7641" y="19603"/>
                  </a:cubicBezTo>
                  <a:cubicBezTo>
                    <a:pt x="7668" y="19651"/>
                    <a:pt x="7723" y="19673"/>
                    <a:pt x="7763" y="19673"/>
                  </a:cubicBezTo>
                  <a:cubicBezTo>
                    <a:pt x="7790" y="19673"/>
                    <a:pt x="7857" y="19684"/>
                    <a:pt x="7951" y="19700"/>
                  </a:cubicBezTo>
                  <a:cubicBezTo>
                    <a:pt x="7965" y="20098"/>
                    <a:pt x="8258" y="20001"/>
                    <a:pt x="7775" y="20313"/>
                  </a:cubicBezTo>
                  <a:cubicBezTo>
                    <a:pt x="7494" y="20495"/>
                    <a:pt x="6838" y="20688"/>
                    <a:pt x="6891" y="21026"/>
                  </a:cubicBezTo>
                  <a:cubicBezTo>
                    <a:pt x="6905" y="21150"/>
                    <a:pt x="6973" y="21215"/>
                    <a:pt x="7214" y="21307"/>
                  </a:cubicBezTo>
                  <a:cubicBezTo>
                    <a:pt x="7536" y="21419"/>
                    <a:pt x="8649" y="21585"/>
                    <a:pt x="9694" y="21268"/>
                  </a:cubicBezTo>
                  <a:cubicBezTo>
                    <a:pt x="10231" y="21107"/>
                    <a:pt x="9893" y="20801"/>
                    <a:pt x="10000" y="20672"/>
                  </a:cubicBezTo>
                  <a:cubicBezTo>
                    <a:pt x="10148" y="20511"/>
                    <a:pt x="10348" y="20420"/>
                    <a:pt x="10214" y="20027"/>
                  </a:cubicBezTo>
                  <a:cubicBezTo>
                    <a:pt x="10187" y="19947"/>
                    <a:pt x="10096" y="19803"/>
                    <a:pt x="10042" y="19690"/>
                  </a:cubicBezTo>
                  <a:cubicBezTo>
                    <a:pt x="10176" y="19669"/>
                    <a:pt x="10281" y="19642"/>
                    <a:pt x="10281" y="19609"/>
                  </a:cubicBezTo>
                  <a:cubicBezTo>
                    <a:pt x="10294" y="19174"/>
                    <a:pt x="10309" y="18942"/>
                    <a:pt x="10268" y="18287"/>
                  </a:cubicBezTo>
                  <a:cubicBezTo>
                    <a:pt x="10228" y="17798"/>
                    <a:pt x="10243" y="17454"/>
                    <a:pt x="10176" y="16944"/>
                  </a:cubicBezTo>
                  <a:cubicBezTo>
                    <a:pt x="10109" y="16390"/>
                    <a:pt x="10015" y="16449"/>
                    <a:pt x="9908" y="15896"/>
                  </a:cubicBezTo>
                  <a:cubicBezTo>
                    <a:pt x="9868" y="15660"/>
                    <a:pt x="9825" y="15434"/>
                    <a:pt x="9879" y="15193"/>
                  </a:cubicBezTo>
                  <a:cubicBezTo>
                    <a:pt x="9892" y="15101"/>
                    <a:pt x="9987" y="14456"/>
                    <a:pt x="10000" y="14365"/>
                  </a:cubicBezTo>
                  <a:cubicBezTo>
                    <a:pt x="10027" y="13312"/>
                    <a:pt x="10097" y="12899"/>
                    <a:pt x="10231" y="11852"/>
                  </a:cubicBezTo>
                  <a:cubicBezTo>
                    <a:pt x="10257" y="11766"/>
                    <a:pt x="10376" y="11717"/>
                    <a:pt x="10469" y="11803"/>
                  </a:cubicBezTo>
                  <a:cubicBezTo>
                    <a:pt x="11207" y="12464"/>
                    <a:pt x="11555" y="12812"/>
                    <a:pt x="12145" y="13452"/>
                  </a:cubicBezTo>
                  <a:cubicBezTo>
                    <a:pt x="12615" y="13962"/>
                    <a:pt x="13770" y="15290"/>
                    <a:pt x="13851" y="15532"/>
                  </a:cubicBezTo>
                  <a:cubicBezTo>
                    <a:pt x="13985" y="15978"/>
                    <a:pt x="14184" y="16417"/>
                    <a:pt x="14345" y="16965"/>
                  </a:cubicBezTo>
                  <a:cubicBezTo>
                    <a:pt x="14640" y="17948"/>
                    <a:pt x="15661" y="19270"/>
                    <a:pt x="15795" y="19517"/>
                  </a:cubicBezTo>
                  <a:cubicBezTo>
                    <a:pt x="15822" y="19565"/>
                    <a:pt x="15834" y="19592"/>
                    <a:pt x="15874" y="19630"/>
                  </a:cubicBezTo>
                  <a:cubicBezTo>
                    <a:pt x="15888" y="19640"/>
                    <a:pt x="16007" y="19658"/>
                    <a:pt x="16168" y="19663"/>
                  </a:cubicBezTo>
                  <a:cubicBezTo>
                    <a:pt x="16221" y="19851"/>
                    <a:pt x="16234" y="20173"/>
                    <a:pt x="15912" y="20420"/>
                  </a:cubicBezTo>
                  <a:cubicBezTo>
                    <a:pt x="15631" y="20641"/>
                    <a:pt x="16113" y="20946"/>
                    <a:pt x="16113" y="20946"/>
                  </a:cubicBezTo>
                  <a:cubicBezTo>
                    <a:pt x="16408" y="21042"/>
                    <a:pt x="16743" y="21091"/>
                    <a:pt x="17186" y="21080"/>
                  </a:cubicBezTo>
                  <a:cubicBezTo>
                    <a:pt x="17615" y="21075"/>
                    <a:pt x="17884" y="21161"/>
                    <a:pt x="17978" y="21187"/>
                  </a:cubicBezTo>
                  <a:cubicBezTo>
                    <a:pt x="18031" y="21204"/>
                    <a:pt x="18057" y="21209"/>
                    <a:pt x="18057" y="21209"/>
                  </a:cubicBezTo>
                  <a:cubicBezTo>
                    <a:pt x="18057" y="21209"/>
                    <a:pt x="19373" y="21440"/>
                    <a:pt x="20848" y="21344"/>
                  </a:cubicBezTo>
                  <a:cubicBezTo>
                    <a:pt x="21478" y="21317"/>
                    <a:pt x="21546" y="21161"/>
                    <a:pt x="21104" y="20946"/>
                  </a:cubicBezTo>
                  <a:cubicBezTo>
                    <a:pt x="20447" y="20618"/>
                    <a:pt x="19682" y="20571"/>
                    <a:pt x="19361" y="20367"/>
                  </a:cubicBezTo>
                  <a:cubicBezTo>
                    <a:pt x="18771" y="19991"/>
                    <a:pt x="18409" y="19910"/>
                    <a:pt x="18288" y="19620"/>
                  </a:cubicBezTo>
                  <a:cubicBezTo>
                    <a:pt x="18449" y="19598"/>
                    <a:pt x="18543" y="19583"/>
                    <a:pt x="18543" y="19583"/>
                  </a:cubicBezTo>
                  <a:cubicBezTo>
                    <a:pt x="18543" y="19583"/>
                    <a:pt x="18461" y="19087"/>
                    <a:pt x="18368" y="18765"/>
                  </a:cubicBezTo>
                  <a:cubicBezTo>
                    <a:pt x="18126" y="17922"/>
                    <a:pt x="18046" y="17332"/>
                    <a:pt x="17965" y="16870"/>
                  </a:cubicBezTo>
                  <a:cubicBezTo>
                    <a:pt x="17831" y="16053"/>
                    <a:pt x="17360" y="15671"/>
                    <a:pt x="17253" y="15402"/>
                  </a:cubicBezTo>
                  <a:cubicBezTo>
                    <a:pt x="16851" y="14452"/>
                    <a:pt x="16690" y="14372"/>
                    <a:pt x="16449" y="13378"/>
                  </a:cubicBezTo>
                  <a:cubicBezTo>
                    <a:pt x="16408" y="13195"/>
                    <a:pt x="16221" y="11911"/>
                    <a:pt x="15912" y="11159"/>
                  </a:cubicBezTo>
                  <a:cubicBezTo>
                    <a:pt x="15738" y="10734"/>
                    <a:pt x="15405" y="10370"/>
                    <a:pt x="15137" y="9967"/>
                  </a:cubicBezTo>
                  <a:cubicBezTo>
                    <a:pt x="15218" y="10096"/>
                    <a:pt x="15269" y="9913"/>
                    <a:pt x="15564" y="9886"/>
                  </a:cubicBezTo>
                  <a:cubicBezTo>
                    <a:pt x="16208" y="9832"/>
                    <a:pt x="16476" y="9686"/>
                    <a:pt x="16838" y="9498"/>
                  </a:cubicBezTo>
                  <a:cubicBezTo>
                    <a:pt x="17723" y="9020"/>
                    <a:pt x="20312" y="7812"/>
                    <a:pt x="20714" y="7469"/>
                  </a:cubicBezTo>
                  <a:cubicBezTo>
                    <a:pt x="20888" y="7318"/>
                    <a:pt x="21195" y="7000"/>
                    <a:pt x="21208" y="6839"/>
                  </a:cubicBezTo>
                  <a:cubicBezTo>
                    <a:pt x="21222" y="6646"/>
                    <a:pt x="20727" y="6421"/>
                    <a:pt x="20580" y="6292"/>
                  </a:cubicBezTo>
                  <a:cubicBezTo>
                    <a:pt x="20379" y="6120"/>
                    <a:pt x="19881" y="5825"/>
                    <a:pt x="19599" y="5669"/>
                  </a:cubicBezTo>
                  <a:cubicBezTo>
                    <a:pt x="18889" y="5277"/>
                    <a:pt x="18528" y="5179"/>
                    <a:pt x="17496" y="4690"/>
                  </a:cubicBezTo>
                  <a:cubicBezTo>
                    <a:pt x="17335" y="4615"/>
                    <a:pt x="16586" y="4008"/>
                    <a:pt x="15862" y="3884"/>
                  </a:cubicBezTo>
                  <a:cubicBezTo>
                    <a:pt x="15192" y="3766"/>
                    <a:pt x="13968" y="3767"/>
                    <a:pt x="13968" y="3767"/>
                  </a:cubicBezTo>
                  <a:cubicBezTo>
                    <a:pt x="14116" y="3536"/>
                    <a:pt x="13620" y="3418"/>
                    <a:pt x="13620" y="3149"/>
                  </a:cubicBezTo>
                  <a:cubicBezTo>
                    <a:pt x="13620" y="2607"/>
                    <a:pt x="15057" y="2853"/>
                    <a:pt x="13729" y="1365"/>
                  </a:cubicBezTo>
                  <a:cubicBezTo>
                    <a:pt x="13595" y="1220"/>
                    <a:pt x="13324" y="554"/>
                    <a:pt x="12426" y="334"/>
                  </a:cubicBezTo>
                  <a:cubicBezTo>
                    <a:pt x="12305" y="302"/>
                    <a:pt x="12051" y="279"/>
                    <a:pt x="11957" y="236"/>
                  </a:cubicBezTo>
                  <a:cubicBezTo>
                    <a:pt x="11796" y="172"/>
                    <a:pt x="11555" y="87"/>
                    <a:pt x="11219" y="38"/>
                  </a:cubicBezTo>
                  <a:cubicBezTo>
                    <a:pt x="11126" y="25"/>
                    <a:pt x="10968" y="9"/>
                    <a:pt x="10767" y="3"/>
                  </a:cubicBezTo>
                  <a:close/>
                  <a:moveTo>
                    <a:pt x="15514" y="5645"/>
                  </a:moveTo>
                  <a:cubicBezTo>
                    <a:pt x="15647" y="5640"/>
                    <a:pt x="15796" y="5665"/>
                    <a:pt x="15967" y="5723"/>
                  </a:cubicBezTo>
                  <a:cubicBezTo>
                    <a:pt x="16731" y="5981"/>
                    <a:pt x="18812" y="6904"/>
                    <a:pt x="18812" y="7022"/>
                  </a:cubicBezTo>
                  <a:cubicBezTo>
                    <a:pt x="18812" y="7113"/>
                    <a:pt x="18490" y="7365"/>
                    <a:pt x="17806" y="7838"/>
                  </a:cubicBezTo>
                  <a:cubicBezTo>
                    <a:pt x="17350" y="8155"/>
                    <a:pt x="16894" y="8365"/>
                    <a:pt x="16264" y="8763"/>
                  </a:cubicBezTo>
                  <a:cubicBezTo>
                    <a:pt x="16224" y="8790"/>
                    <a:pt x="15967" y="8972"/>
                    <a:pt x="15686" y="8961"/>
                  </a:cubicBezTo>
                  <a:cubicBezTo>
                    <a:pt x="15686" y="8961"/>
                    <a:pt x="15299" y="8919"/>
                    <a:pt x="14923" y="8817"/>
                  </a:cubicBezTo>
                  <a:cubicBezTo>
                    <a:pt x="14575" y="8720"/>
                    <a:pt x="14186" y="8736"/>
                    <a:pt x="14186" y="8758"/>
                  </a:cubicBezTo>
                  <a:cubicBezTo>
                    <a:pt x="14186" y="8763"/>
                    <a:pt x="13824" y="8521"/>
                    <a:pt x="13851" y="8021"/>
                  </a:cubicBezTo>
                  <a:cubicBezTo>
                    <a:pt x="13891" y="7054"/>
                    <a:pt x="14277" y="6722"/>
                    <a:pt x="14559" y="6340"/>
                  </a:cubicBezTo>
                  <a:cubicBezTo>
                    <a:pt x="14861" y="5938"/>
                    <a:pt x="15116" y="5661"/>
                    <a:pt x="15514" y="5645"/>
                  </a:cubicBezTo>
                  <a:close/>
                  <a:moveTo>
                    <a:pt x="5395" y="5887"/>
                  </a:moveTo>
                  <a:cubicBezTo>
                    <a:pt x="5545" y="5876"/>
                    <a:pt x="5689" y="5902"/>
                    <a:pt x="5722" y="6028"/>
                  </a:cubicBezTo>
                  <a:cubicBezTo>
                    <a:pt x="5749" y="6120"/>
                    <a:pt x="5832" y="6280"/>
                    <a:pt x="5886" y="6414"/>
                  </a:cubicBezTo>
                  <a:cubicBezTo>
                    <a:pt x="6060" y="6844"/>
                    <a:pt x="6366" y="6931"/>
                    <a:pt x="6393" y="7210"/>
                  </a:cubicBezTo>
                  <a:cubicBezTo>
                    <a:pt x="6527" y="8430"/>
                    <a:pt x="5806" y="8382"/>
                    <a:pt x="5404" y="8919"/>
                  </a:cubicBezTo>
                  <a:cubicBezTo>
                    <a:pt x="5337" y="8903"/>
                    <a:pt x="4707" y="8988"/>
                    <a:pt x="4130" y="9095"/>
                  </a:cubicBezTo>
                  <a:cubicBezTo>
                    <a:pt x="3419" y="8778"/>
                    <a:pt x="3068" y="7651"/>
                    <a:pt x="2559" y="7281"/>
                  </a:cubicBezTo>
                  <a:cubicBezTo>
                    <a:pt x="2291" y="7082"/>
                    <a:pt x="3164" y="6834"/>
                    <a:pt x="3807" y="6544"/>
                  </a:cubicBezTo>
                  <a:cubicBezTo>
                    <a:pt x="4304" y="6323"/>
                    <a:pt x="4516" y="6228"/>
                    <a:pt x="5052" y="5964"/>
                  </a:cubicBezTo>
                  <a:cubicBezTo>
                    <a:pt x="5092" y="5946"/>
                    <a:pt x="5246" y="5898"/>
                    <a:pt x="5395" y="58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Man"/>
            <p:cNvSpPr/>
            <p:nvPr/>
          </p:nvSpPr>
          <p:spPr>
            <a:xfrm>
              <a:off x="864095" y="0"/>
              <a:ext cx="593442" cy="153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02" extrusionOk="0">
                  <a:moveTo>
                    <a:pt x="10246" y="10"/>
                  </a:moveTo>
                  <a:cubicBezTo>
                    <a:pt x="9651" y="39"/>
                    <a:pt x="9052" y="142"/>
                    <a:pt x="8490" y="331"/>
                  </a:cubicBezTo>
                  <a:cubicBezTo>
                    <a:pt x="7409" y="697"/>
                    <a:pt x="7827" y="1471"/>
                    <a:pt x="7827" y="1471"/>
                  </a:cubicBezTo>
                  <a:cubicBezTo>
                    <a:pt x="7827" y="1471"/>
                    <a:pt x="7467" y="1472"/>
                    <a:pt x="7689" y="1837"/>
                  </a:cubicBezTo>
                  <a:cubicBezTo>
                    <a:pt x="7827" y="2069"/>
                    <a:pt x="7730" y="2122"/>
                    <a:pt x="8174" y="2197"/>
                  </a:cubicBezTo>
                  <a:cubicBezTo>
                    <a:pt x="8285" y="2477"/>
                    <a:pt x="8629" y="2493"/>
                    <a:pt x="8629" y="2983"/>
                  </a:cubicBezTo>
                  <a:cubicBezTo>
                    <a:pt x="8629" y="2988"/>
                    <a:pt x="8355" y="2978"/>
                    <a:pt x="8161" y="3134"/>
                  </a:cubicBezTo>
                  <a:cubicBezTo>
                    <a:pt x="8106" y="3177"/>
                    <a:pt x="8049" y="3322"/>
                    <a:pt x="7827" y="3359"/>
                  </a:cubicBezTo>
                  <a:cubicBezTo>
                    <a:pt x="6842" y="3542"/>
                    <a:pt x="4636" y="3731"/>
                    <a:pt x="4095" y="3941"/>
                  </a:cubicBezTo>
                  <a:cubicBezTo>
                    <a:pt x="3332" y="4237"/>
                    <a:pt x="185" y="6557"/>
                    <a:pt x="185" y="6783"/>
                  </a:cubicBezTo>
                  <a:cubicBezTo>
                    <a:pt x="185" y="7133"/>
                    <a:pt x="112" y="7369"/>
                    <a:pt x="306" y="7546"/>
                  </a:cubicBezTo>
                  <a:cubicBezTo>
                    <a:pt x="1138" y="8300"/>
                    <a:pt x="2140" y="9548"/>
                    <a:pt x="3388" y="10139"/>
                  </a:cubicBezTo>
                  <a:cubicBezTo>
                    <a:pt x="3555" y="10220"/>
                    <a:pt x="3874" y="10313"/>
                    <a:pt x="4290" y="10366"/>
                  </a:cubicBezTo>
                  <a:cubicBezTo>
                    <a:pt x="4706" y="10420"/>
                    <a:pt x="5414" y="10539"/>
                    <a:pt x="5400" y="10636"/>
                  </a:cubicBezTo>
                  <a:cubicBezTo>
                    <a:pt x="5261" y="11507"/>
                    <a:pt x="4984" y="13595"/>
                    <a:pt x="4775" y="14591"/>
                  </a:cubicBezTo>
                  <a:cubicBezTo>
                    <a:pt x="4637" y="15242"/>
                    <a:pt x="4526" y="15984"/>
                    <a:pt x="4429" y="16447"/>
                  </a:cubicBezTo>
                  <a:cubicBezTo>
                    <a:pt x="4262" y="17244"/>
                    <a:pt x="4221" y="18180"/>
                    <a:pt x="3666" y="19165"/>
                  </a:cubicBezTo>
                  <a:cubicBezTo>
                    <a:pt x="3416" y="19617"/>
                    <a:pt x="2972" y="20214"/>
                    <a:pt x="3250" y="20214"/>
                  </a:cubicBezTo>
                  <a:cubicBezTo>
                    <a:pt x="2833" y="20612"/>
                    <a:pt x="1236" y="20827"/>
                    <a:pt x="432" y="20913"/>
                  </a:cubicBezTo>
                  <a:cubicBezTo>
                    <a:pt x="154" y="20940"/>
                    <a:pt x="-25" y="21043"/>
                    <a:pt x="3" y="21156"/>
                  </a:cubicBezTo>
                  <a:lnTo>
                    <a:pt x="29" y="21225"/>
                  </a:lnTo>
                  <a:cubicBezTo>
                    <a:pt x="43" y="21311"/>
                    <a:pt x="324" y="21344"/>
                    <a:pt x="393" y="21344"/>
                  </a:cubicBezTo>
                  <a:cubicBezTo>
                    <a:pt x="837" y="21376"/>
                    <a:pt x="2207" y="21461"/>
                    <a:pt x="3206" y="21305"/>
                  </a:cubicBezTo>
                  <a:cubicBezTo>
                    <a:pt x="4371" y="21128"/>
                    <a:pt x="5857" y="21247"/>
                    <a:pt x="7008" y="21188"/>
                  </a:cubicBezTo>
                  <a:cubicBezTo>
                    <a:pt x="7355" y="21171"/>
                    <a:pt x="7398" y="20692"/>
                    <a:pt x="7259" y="20471"/>
                  </a:cubicBezTo>
                  <a:cubicBezTo>
                    <a:pt x="7218" y="20407"/>
                    <a:pt x="7134" y="20375"/>
                    <a:pt x="7134" y="20375"/>
                  </a:cubicBezTo>
                  <a:lnTo>
                    <a:pt x="7190" y="20412"/>
                  </a:lnTo>
                  <a:cubicBezTo>
                    <a:pt x="7773" y="20434"/>
                    <a:pt x="8367" y="17905"/>
                    <a:pt x="8742" y="15860"/>
                  </a:cubicBezTo>
                  <a:cubicBezTo>
                    <a:pt x="8908" y="14999"/>
                    <a:pt x="10033" y="13116"/>
                    <a:pt x="10394" y="12497"/>
                  </a:cubicBezTo>
                  <a:cubicBezTo>
                    <a:pt x="10421" y="12443"/>
                    <a:pt x="10630" y="12443"/>
                    <a:pt x="10658" y="12497"/>
                  </a:cubicBezTo>
                  <a:cubicBezTo>
                    <a:pt x="10880" y="12987"/>
                    <a:pt x="11168" y="14031"/>
                    <a:pt x="11473" y="14757"/>
                  </a:cubicBezTo>
                  <a:cubicBezTo>
                    <a:pt x="11542" y="14924"/>
                    <a:pt x="11753" y="15564"/>
                    <a:pt x="11781" y="15968"/>
                  </a:cubicBezTo>
                  <a:cubicBezTo>
                    <a:pt x="11892" y="17206"/>
                    <a:pt x="11572" y="19842"/>
                    <a:pt x="12002" y="20175"/>
                  </a:cubicBezTo>
                  <a:cubicBezTo>
                    <a:pt x="12002" y="20175"/>
                    <a:pt x="11906" y="20682"/>
                    <a:pt x="11490" y="21053"/>
                  </a:cubicBezTo>
                  <a:cubicBezTo>
                    <a:pt x="10908" y="21575"/>
                    <a:pt x="13763" y="21580"/>
                    <a:pt x="14568" y="21381"/>
                  </a:cubicBezTo>
                  <a:cubicBezTo>
                    <a:pt x="15608" y="21128"/>
                    <a:pt x="14986" y="20682"/>
                    <a:pt x="15028" y="20488"/>
                  </a:cubicBezTo>
                  <a:cubicBezTo>
                    <a:pt x="15125" y="20316"/>
                    <a:pt x="15333" y="20316"/>
                    <a:pt x="15444" y="19950"/>
                  </a:cubicBezTo>
                  <a:cubicBezTo>
                    <a:pt x="15763" y="18841"/>
                    <a:pt x="15485" y="17442"/>
                    <a:pt x="15513" y="16318"/>
                  </a:cubicBezTo>
                  <a:cubicBezTo>
                    <a:pt x="15527" y="15946"/>
                    <a:pt x="15886" y="15230"/>
                    <a:pt x="15886" y="14229"/>
                  </a:cubicBezTo>
                  <a:cubicBezTo>
                    <a:pt x="15886" y="13223"/>
                    <a:pt x="15888" y="12330"/>
                    <a:pt x="15721" y="11431"/>
                  </a:cubicBezTo>
                  <a:cubicBezTo>
                    <a:pt x="15610" y="10839"/>
                    <a:pt x="16110" y="10802"/>
                    <a:pt x="15652" y="10044"/>
                  </a:cubicBezTo>
                  <a:cubicBezTo>
                    <a:pt x="17247" y="10108"/>
                    <a:pt x="17453" y="10054"/>
                    <a:pt x="17967" y="9801"/>
                  </a:cubicBezTo>
                  <a:cubicBezTo>
                    <a:pt x="19312" y="9123"/>
                    <a:pt x="20798" y="7585"/>
                    <a:pt x="21062" y="7321"/>
                  </a:cubicBezTo>
                  <a:cubicBezTo>
                    <a:pt x="21575" y="7278"/>
                    <a:pt x="21546" y="6846"/>
                    <a:pt x="21296" y="6534"/>
                  </a:cubicBezTo>
                  <a:cubicBezTo>
                    <a:pt x="21226" y="6453"/>
                    <a:pt x="20909" y="6465"/>
                    <a:pt x="20854" y="6384"/>
                  </a:cubicBezTo>
                  <a:cubicBezTo>
                    <a:pt x="20424" y="5755"/>
                    <a:pt x="17691" y="4302"/>
                    <a:pt x="17247" y="3990"/>
                  </a:cubicBezTo>
                  <a:cubicBezTo>
                    <a:pt x="16859" y="3715"/>
                    <a:pt x="14264" y="3516"/>
                    <a:pt x="13376" y="3381"/>
                  </a:cubicBezTo>
                  <a:cubicBezTo>
                    <a:pt x="13237" y="3360"/>
                    <a:pt x="13085" y="3300"/>
                    <a:pt x="13029" y="3247"/>
                  </a:cubicBezTo>
                  <a:cubicBezTo>
                    <a:pt x="13001" y="3225"/>
                    <a:pt x="12988" y="3204"/>
                    <a:pt x="12960" y="3183"/>
                  </a:cubicBezTo>
                  <a:cubicBezTo>
                    <a:pt x="12724" y="2984"/>
                    <a:pt x="12392" y="2989"/>
                    <a:pt x="12392" y="2989"/>
                  </a:cubicBezTo>
                  <a:cubicBezTo>
                    <a:pt x="12350" y="2839"/>
                    <a:pt x="12319" y="2714"/>
                    <a:pt x="12444" y="2628"/>
                  </a:cubicBezTo>
                  <a:cubicBezTo>
                    <a:pt x="12610" y="2504"/>
                    <a:pt x="12750" y="2364"/>
                    <a:pt x="12847" y="2219"/>
                  </a:cubicBezTo>
                  <a:cubicBezTo>
                    <a:pt x="13041" y="2203"/>
                    <a:pt x="13196" y="2213"/>
                    <a:pt x="13376" y="1933"/>
                  </a:cubicBezTo>
                  <a:cubicBezTo>
                    <a:pt x="13445" y="1810"/>
                    <a:pt x="13748" y="1482"/>
                    <a:pt x="13276" y="1471"/>
                  </a:cubicBezTo>
                  <a:cubicBezTo>
                    <a:pt x="13373" y="1245"/>
                    <a:pt x="13679" y="444"/>
                    <a:pt x="12500" y="272"/>
                  </a:cubicBezTo>
                  <a:cubicBezTo>
                    <a:pt x="12154" y="223"/>
                    <a:pt x="12141" y="153"/>
                    <a:pt x="11989" y="126"/>
                  </a:cubicBezTo>
                  <a:cubicBezTo>
                    <a:pt x="11434" y="23"/>
                    <a:pt x="10841" y="-20"/>
                    <a:pt x="10246" y="10"/>
                  </a:cubicBezTo>
                  <a:close/>
                  <a:moveTo>
                    <a:pt x="16042" y="6038"/>
                  </a:moveTo>
                  <a:cubicBezTo>
                    <a:pt x="16175" y="6060"/>
                    <a:pt x="16316" y="6123"/>
                    <a:pt x="16371" y="6147"/>
                  </a:cubicBezTo>
                  <a:cubicBezTo>
                    <a:pt x="17342" y="6567"/>
                    <a:pt x="18104" y="6825"/>
                    <a:pt x="18201" y="6955"/>
                  </a:cubicBezTo>
                  <a:cubicBezTo>
                    <a:pt x="18270" y="7186"/>
                    <a:pt x="18326" y="7449"/>
                    <a:pt x="18326" y="7449"/>
                  </a:cubicBezTo>
                  <a:cubicBezTo>
                    <a:pt x="18326" y="7449"/>
                    <a:pt x="17454" y="9005"/>
                    <a:pt x="17052" y="9124"/>
                  </a:cubicBezTo>
                  <a:cubicBezTo>
                    <a:pt x="16802" y="9205"/>
                    <a:pt x="15790" y="8946"/>
                    <a:pt x="15236" y="8972"/>
                  </a:cubicBezTo>
                  <a:cubicBezTo>
                    <a:pt x="15236" y="8703"/>
                    <a:pt x="15249" y="8450"/>
                    <a:pt x="15305" y="7950"/>
                  </a:cubicBezTo>
                  <a:cubicBezTo>
                    <a:pt x="15374" y="7347"/>
                    <a:pt x="15692" y="6443"/>
                    <a:pt x="15747" y="6174"/>
                  </a:cubicBezTo>
                  <a:cubicBezTo>
                    <a:pt x="15782" y="6034"/>
                    <a:pt x="15908" y="6016"/>
                    <a:pt x="16042" y="6038"/>
                  </a:cubicBezTo>
                  <a:close/>
                  <a:moveTo>
                    <a:pt x="5001" y="6053"/>
                  </a:moveTo>
                  <a:cubicBezTo>
                    <a:pt x="5137" y="6043"/>
                    <a:pt x="5286" y="6074"/>
                    <a:pt x="5317" y="6131"/>
                  </a:cubicBezTo>
                  <a:cubicBezTo>
                    <a:pt x="5456" y="6389"/>
                    <a:pt x="5454" y="6740"/>
                    <a:pt x="5551" y="7133"/>
                  </a:cubicBezTo>
                  <a:cubicBezTo>
                    <a:pt x="5704" y="7752"/>
                    <a:pt x="5968" y="8369"/>
                    <a:pt x="5898" y="8735"/>
                  </a:cubicBezTo>
                  <a:cubicBezTo>
                    <a:pt x="5870" y="8918"/>
                    <a:pt x="5912" y="9091"/>
                    <a:pt x="5898" y="9107"/>
                  </a:cubicBezTo>
                  <a:cubicBezTo>
                    <a:pt x="5898" y="9107"/>
                    <a:pt x="5413" y="9295"/>
                    <a:pt x="5205" y="9322"/>
                  </a:cubicBezTo>
                  <a:cubicBezTo>
                    <a:pt x="4899" y="9355"/>
                    <a:pt x="4593" y="9462"/>
                    <a:pt x="4537" y="9430"/>
                  </a:cubicBezTo>
                  <a:cubicBezTo>
                    <a:pt x="4149" y="9150"/>
                    <a:pt x="3152" y="7622"/>
                    <a:pt x="3042" y="7385"/>
                  </a:cubicBezTo>
                  <a:cubicBezTo>
                    <a:pt x="3097" y="7251"/>
                    <a:pt x="3139" y="7062"/>
                    <a:pt x="3167" y="6965"/>
                  </a:cubicBezTo>
                  <a:cubicBezTo>
                    <a:pt x="3181" y="6922"/>
                    <a:pt x="3206" y="6884"/>
                    <a:pt x="3276" y="6852"/>
                  </a:cubicBezTo>
                  <a:cubicBezTo>
                    <a:pt x="3539" y="6701"/>
                    <a:pt x="4330" y="6260"/>
                    <a:pt x="4871" y="6077"/>
                  </a:cubicBezTo>
                  <a:cubicBezTo>
                    <a:pt x="4909" y="6063"/>
                    <a:pt x="4955" y="6057"/>
                    <a:pt x="5001" y="60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Infant Crawling"/>
            <p:cNvSpPr/>
            <p:nvPr/>
          </p:nvSpPr>
          <p:spPr>
            <a:xfrm>
              <a:off x="2532518" y="1146334"/>
              <a:ext cx="466905" cy="35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192" extrusionOk="0">
                  <a:moveTo>
                    <a:pt x="17338" y="0"/>
                  </a:moveTo>
                  <a:cubicBezTo>
                    <a:pt x="17184" y="-1"/>
                    <a:pt x="17026" y="7"/>
                    <a:pt x="16863" y="24"/>
                  </a:cubicBezTo>
                  <a:cubicBezTo>
                    <a:pt x="14606" y="265"/>
                    <a:pt x="14522" y="3352"/>
                    <a:pt x="14539" y="4168"/>
                  </a:cubicBezTo>
                  <a:cubicBezTo>
                    <a:pt x="14541" y="4260"/>
                    <a:pt x="14481" y="4330"/>
                    <a:pt x="14411" y="4320"/>
                  </a:cubicBezTo>
                  <a:cubicBezTo>
                    <a:pt x="14232" y="4292"/>
                    <a:pt x="13926" y="4358"/>
                    <a:pt x="13804" y="5056"/>
                  </a:cubicBezTo>
                  <a:cubicBezTo>
                    <a:pt x="13742" y="5414"/>
                    <a:pt x="13780" y="5842"/>
                    <a:pt x="13857" y="6244"/>
                  </a:cubicBezTo>
                  <a:cubicBezTo>
                    <a:pt x="13883" y="6381"/>
                    <a:pt x="13856" y="6527"/>
                    <a:pt x="13779" y="6627"/>
                  </a:cubicBezTo>
                  <a:cubicBezTo>
                    <a:pt x="12987" y="7643"/>
                    <a:pt x="10776" y="8319"/>
                    <a:pt x="8310" y="8841"/>
                  </a:cubicBezTo>
                  <a:cubicBezTo>
                    <a:pt x="8211" y="8862"/>
                    <a:pt x="8112" y="8810"/>
                    <a:pt x="8054" y="8703"/>
                  </a:cubicBezTo>
                  <a:cubicBezTo>
                    <a:pt x="7971" y="8549"/>
                    <a:pt x="7886" y="8424"/>
                    <a:pt x="7798" y="8336"/>
                  </a:cubicBezTo>
                  <a:cubicBezTo>
                    <a:pt x="7727" y="8264"/>
                    <a:pt x="7633" y="8237"/>
                    <a:pt x="7545" y="8261"/>
                  </a:cubicBezTo>
                  <a:cubicBezTo>
                    <a:pt x="7040" y="8396"/>
                    <a:pt x="6790" y="8497"/>
                    <a:pt x="6586" y="8791"/>
                  </a:cubicBezTo>
                  <a:cubicBezTo>
                    <a:pt x="6506" y="8905"/>
                    <a:pt x="6372" y="8930"/>
                    <a:pt x="6258" y="8890"/>
                  </a:cubicBezTo>
                  <a:cubicBezTo>
                    <a:pt x="6044" y="8815"/>
                    <a:pt x="5602" y="8774"/>
                    <a:pt x="4759" y="9083"/>
                  </a:cubicBezTo>
                  <a:cubicBezTo>
                    <a:pt x="3289" y="9623"/>
                    <a:pt x="1479" y="12638"/>
                    <a:pt x="3692" y="17008"/>
                  </a:cubicBezTo>
                  <a:cubicBezTo>
                    <a:pt x="3742" y="17106"/>
                    <a:pt x="3660" y="17226"/>
                    <a:pt x="3580" y="17173"/>
                  </a:cubicBezTo>
                  <a:cubicBezTo>
                    <a:pt x="3480" y="17107"/>
                    <a:pt x="3373" y="17049"/>
                    <a:pt x="3248" y="17008"/>
                  </a:cubicBezTo>
                  <a:cubicBezTo>
                    <a:pt x="2672" y="16817"/>
                    <a:pt x="2147" y="17532"/>
                    <a:pt x="2066" y="18125"/>
                  </a:cubicBezTo>
                  <a:cubicBezTo>
                    <a:pt x="1985" y="18717"/>
                    <a:pt x="1466" y="19287"/>
                    <a:pt x="1030" y="19447"/>
                  </a:cubicBezTo>
                  <a:cubicBezTo>
                    <a:pt x="745" y="19551"/>
                    <a:pt x="601" y="19831"/>
                    <a:pt x="536" y="20012"/>
                  </a:cubicBezTo>
                  <a:cubicBezTo>
                    <a:pt x="504" y="20099"/>
                    <a:pt x="434" y="20154"/>
                    <a:pt x="361" y="20146"/>
                  </a:cubicBezTo>
                  <a:cubicBezTo>
                    <a:pt x="216" y="20131"/>
                    <a:pt x="0" y="20176"/>
                    <a:pt x="0" y="20586"/>
                  </a:cubicBezTo>
                  <a:cubicBezTo>
                    <a:pt x="0" y="21201"/>
                    <a:pt x="1520" y="21134"/>
                    <a:pt x="2353" y="21134"/>
                  </a:cubicBezTo>
                  <a:cubicBezTo>
                    <a:pt x="3186" y="21134"/>
                    <a:pt x="3178" y="20359"/>
                    <a:pt x="3531" y="20359"/>
                  </a:cubicBezTo>
                  <a:cubicBezTo>
                    <a:pt x="3884" y="20359"/>
                    <a:pt x="4908" y="21156"/>
                    <a:pt x="5956" y="21156"/>
                  </a:cubicBezTo>
                  <a:cubicBezTo>
                    <a:pt x="7004" y="21156"/>
                    <a:pt x="5747" y="21156"/>
                    <a:pt x="9170" y="21156"/>
                  </a:cubicBezTo>
                  <a:cubicBezTo>
                    <a:pt x="10984" y="21156"/>
                    <a:pt x="10988" y="19548"/>
                    <a:pt x="10592" y="18037"/>
                  </a:cubicBezTo>
                  <a:cubicBezTo>
                    <a:pt x="10553" y="17888"/>
                    <a:pt x="10642" y="17734"/>
                    <a:pt x="10762" y="17742"/>
                  </a:cubicBezTo>
                  <a:cubicBezTo>
                    <a:pt x="11100" y="17764"/>
                    <a:pt x="11458" y="17753"/>
                    <a:pt x="11826" y="17689"/>
                  </a:cubicBezTo>
                  <a:cubicBezTo>
                    <a:pt x="11915" y="17674"/>
                    <a:pt x="11999" y="17751"/>
                    <a:pt x="12016" y="17868"/>
                  </a:cubicBezTo>
                  <a:cubicBezTo>
                    <a:pt x="12285" y="19718"/>
                    <a:pt x="13061" y="21599"/>
                    <a:pt x="14512" y="21048"/>
                  </a:cubicBezTo>
                  <a:cubicBezTo>
                    <a:pt x="15083" y="21296"/>
                    <a:pt x="15499" y="21198"/>
                    <a:pt x="15749" y="20949"/>
                  </a:cubicBezTo>
                  <a:cubicBezTo>
                    <a:pt x="16298" y="21270"/>
                    <a:pt x="16674" y="20792"/>
                    <a:pt x="16356" y="20439"/>
                  </a:cubicBezTo>
                  <a:cubicBezTo>
                    <a:pt x="16054" y="20103"/>
                    <a:pt x="15486" y="19298"/>
                    <a:pt x="14573" y="19299"/>
                  </a:cubicBezTo>
                  <a:cubicBezTo>
                    <a:pt x="14475" y="19299"/>
                    <a:pt x="14390" y="19209"/>
                    <a:pt x="14371" y="19084"/>
                  </a:cubicBezTo>
                  <a:cubicBezTo>
                    <a:pt x="14277" y="18494"/>
                    <a:pt x="14527" y="17143"/>
                    <a:pt x="14662" y="15972"/>
                  </a:cubicBezTo>
                  <a:cubicBezTo>
                    <a:pt x="14676" y="15852"/>
                    <a:pt x="14715" y="15741"/>
                    <a:pt x="14777" y="15651"/>
                  </a:cubicBezTo>
                  <a:cubicBezTo>
                    <a:pt x="15000" y="15325"/>
                    <a:pt x="15213" y="14954"/>
                    <a:pt x="15412" y="14529"/>
                  </a:cubicBezTo>
                  <a:cubicBezTo>
                    <a:pt x="15469" y="14408"/>
                    <a:pt x="15604" y="14409"/>
                    <a:pt x="15656" y="14533"/>
                  </a:cubicBezTo>
                  <a:cubicBezTo>
                    <a:pt x="15799" y="14870"/>
                    <a:pt x="15975" y="15184"/>
                    <a:pt x="16192" y="15439"/>
                  </a:cubicBezTo>
                  <a:cubicBezTo>
                    <a:pt x="16266" y="15526"/>
                    <a:pt x="16318" y="15639"/>
                    <a:pt x="16337" y="15765"/>
                  </a:cubicBezTo>
                  <a:cubicBezTo>
                    <a:pt x="16585" y="17373"/>
                    <a:pt x="18080" y="20842"/>
                    <a:pt x="19101" y="20942"/>
                  </a:cubicBezTo>
                  <a:cubicBezTo>
                    <a:pt x="20107" y="20917"/>
                    <a:pt x="20135" y="21172"/>
                    <a:pt x="20508" y="21173"/>
                  </a:cubicBezTo>
                  <a:cubicBezTo>
                    <a:pt x="20743" y="21174"/>
                    <a:pt x="20862" y="20793"/>
                    <a:pt x="20628" y="20540"/>
                  </a:cubicBezTo>
                  <a:cubicBezTo>
                    <a:pt x="20609" y="20519"/>
                    <a:pt x="20620" y="20478"/>
                    <a:pt x="20645" y="20478"/>
                  </a:cubicBezTo>
                  <a:cubicBezTo>
                    <a:pt x="20759" y="20479"/>
                    <a:pt x="20848" y="20482"/>
                    <a:pt x="20899" y="20485"/>
                  </a:cubicBezTo>
                  <a:cubicBezTo>
                    <a:pt x="20930" y="20486"/>
                    <a:pt x="20958" y="20504"/>
                    <a:pt x="20977" y="20535"/>
                  </a:cubicBezTo>
                  <a:cubicBezTo>
                    <a:pt x="21021" y="20606"/>
                    <a:pt x="21114" y="20741"/>
                    <a:pt x="21241" y="20815"/>
                  </a:cubicBezTo>
                  <a:cubicBezTo>
                    <a:pt x="21415" y="20916"/>
                    <a:pt x="21600" y="20710"/>
                    <a:pt x="21553" y="20469"/>
                  </a:cubicBezTo>
                  <a:cubicBezTo>
                    <a:pt x="21517" y="20281"/>
                    <a:pt x="21459" y="20059"/>
                    <a:pt x="21408" y="19878"/>
                  </a:cubicBezTo>
                  <a:cubicBezTo>
                    <a:pt x="21348" y="19662"/>
                    <a:pt x="21223" y="19489"/>
                    <a:pt x="21061" y="19398"/>
                  </a:cubicBezTo>
                  <a:cubicBezTo>
                    <a:pt x="20606" y="19143"/>
                    <a:pt x="20185" y="18944"/>
                    <a:pt x="19469" y="18789"/>
                  </a:cubicBezTo>
                  <a:cubicBezTo>
                    <a:pt x="19345" y="18762"/>
                    <a:pt x="19240" y="18647"/>
                    <a:pt x="19204" y="18490"/>
                  </a:cubicBezTo>
                  <a:cubicBezTo>
                    <a:pt x="19002" y="17615"/>
                    <a:pt x="19276" y="15944"/>
                    <a:pt x="18469" y="14355"/>
                  </a:cubicBezTo>
                  <a:cubicBezTo>
                    <a:pt x="18330" y="13193"/>
                    <a:pt x="18240" y="12130"/>
                    <a:pt x="17985" y="11219"/>
                  </a:cubicBezTo>
                  <a:cubicBezTo>
                    <a:pt x="17946" y="11077"/>
                    <a:pt x="18017" y="10926"/>
                    <a:pt x="18132" y="10909"/>
                  </a:cubicBezTo>
                  <a:cubicBezTo>
                    <a:pt x="19469" y="10712"/>
                    <a:pt x="20004" y="9093"/>
                    <a:pt x="20031" y="8149"/>
                  </a:cubicBezTo>
                  <a:cubicBezTo>
                    <a:pt x="20067" y="6948"/>
                    <a:pt x="21518" y="5148"/>
                    <a:pt x="21235" y="3532"/>
                  </a:cubicBezTo>
                  <a:cubicBezTo>
                    <a:pt x="20969" y="2017"/>
                    <a:pt x="19647" y="16"/>
                    <a:pt x="17338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Child at Play"/>
            <p:cNvSpPr/>
            <p:nvPr/>
          </p:nvSpPr>
          <p:spPr>
            <a:xfrm>
              <a:off x="1667436" y="433272"/>
              <a:ext cx="803799" cy="1090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80" extrusionOk="0">
                  <a:moveTo>
                    <a:pt x="12654" y="1"/>
                  </a:moveTo>
                  <a:cubicBezTo>
                    <a:pt x="12170" y="-5"/>
                    <a:pt x="12012" y="52"/>
                    <a:pt x="12012" y="52"/>
                  </a:cubicBezTo>
                  <a:lnTo>
                    <a:pt x="11943" y="80"/>
                  </a:lnTo>
                  <a:cubicBezTo>
                    <a:pt x="11837" y="63"/>
                    <a:pt x="11641" y="46"/>
                    <a:pt x="11256" y="141"/>
                  </a:cubicBezTo>
                  <a:cubicBezTo>
                    <a:pt x="10863" y="259"/>
                    <a:pt x="9776" y="725"/>
                    <a:pt x="10033" y="2169"/>
                  </a:cubicBezTo>
                  <a:cubicBezTo>
                    <a:pt x="10162" y="2894"/>
                    <a:pt x="10621" y="3103"/>
                    <a:pt x="11074" y="3479"/>
                  </a:cubicBezTo>
                  <a:cubicBezTo>
                    <a:pt x="11278" y="3648"/>
                    <a:pt x="11369" y="3856"/>
                    <a:pt x="11369" y="3901"/>
                  </a:cubicBezTo>
                  <a:cubicBezTo>
                    <a:pt x="11362" y="4080"/>
                    <a:pt x="11332" y="4188"/>
                    <a:pt x="11294" y="4261"/>
                  </a:cubicBezTo>
                  <a:cubicBezTo>
                    <a:pt x="11165" y="4244"/>
                    <a:pt x="11082" y="4192"/>
                    <a:pt x="10923" y="4271"/>
                  </a:cubicBezTo>
                  <a:cubicBezTo>
                    <a:pt x="10908" y="4277"/>
                    <a:pt x="10856" y="4322"/>
                    <a:pt x="10803" y="4373"/>
                  </a:cubicBezTo>
                  <a:cubicBezTo>
                    <a:pt x="10621" y="4435"/>
                    <a:pt x="8906" y="5227"/>
                    <a:pt x="7290" y="6503"/>
                  </a:cubicBezTo>
                  <a:cubicBezTo>
                    <a:pt x="7282" y="6509"/>
                    <a:pt x="7282" y="6508"/>
                    <a:pt x="7282" y="6513"/>
                  </a:cubicBezTo>
                  <a:cubicBezTo>
                    <a:pt x="7260" y="6525"/>
                    <a:pt x="7245" y="6541"/>
                    <a:pt x="7245" y="6547"/>
                  </a:cubicBezTo>
                  <a:cubicBezTo>
                    <a:pt x="7177" y="6609"/>
                    <a:pt x="6503" y="7013"/>
                    <a:pt x="6466" y="7249"/>
                  </a:cubicBezTo>
                  <a:cubicBezTo>
                    <a:pt x="6435" y="7485"/>
                    <a:pt x="6595" y="8176"/>
                    <a:pt x="6791" y="8794"/>
                  </a:cubicBezTo>
                  <a:cubicBezTo>
                    <a:pt x="7026" y="9519"/>
                    <a:pt x="7463" y="10352"/>
                    <a:pt x="7441" y="10610"/>
                  </a:cubicBezTo>
                  <a:cubicBezTo>
                    <a:pt x="7433" y="10683"/>
                    <a:pt x="7312" y="10986"/>
                    <a:pt x="7372" y="11126"/>
                  </a:cubicBezTo>
                  <a:cubicBezTo>
                    <a:pt x="7486" y="11385"/>
                    <a:pt x="7843" y="11492"/>
                    <a:pt x="7835" y="11627"/>
                  </a:cubicBezTo>
                  <a:cubicBezTo>
                    <a:pt x="7820" y="11818"/>
                    <a:pt x="7901" y="11914"/>
                    <a:pt x="8014" y="11959"/>
                  </a:cubicBezTo>
                  <a:cubicBezTo>
                    <a:pt x="8007" y="12195"/>
                    <a:pt x="8007" y="12391"/>
                    <a:pt x="8007" y="12470"/>
                  </a:cubicBezTo>
                  <a:cubicBezTo>
                    <a:pt x="8015" y="12565"/>
                    <a:pt x="8037" y="13133"/>
                    <a:pt x="8014" y="13228"/>
                  </a:cubicBezTo>
                  <a:cubicBezTo>
                    <a:pt x="7818" y="14251"/>
                    <a:pt x="7221" y="14958"/>
                    <a:pt x="7183" y="15009"/>
                  </a:cubicBezTo>
                  <a:cubicBezTo>
                    <a:pt x="7146" y="15059"/>
                    <a:pt x="7078" y="15168"/>
                    <a:pt x="7101" y="15212"/>
                  </a:cubicBezTo>
                  <a:cubicBezTo>
                    <a:pt x="7154" y="15308"/>
                    <a:pt x="7327" y="15381"/>
                    <a:pt x="7478" y="15465"/>
                  </a:cubicBezTo>
                  <a:cubicBezTo>
                    <a:pt x="7539" y="15499"/>
                    <a:pt x="7646" y="15550"/>
                    <a:pt x="7766" y="15606"/>
                  </a:cubicBezTo>
                  <a:lnTo>
                    <a:pt x="7743" y="15667"/>
                  </a:lnTo>
                  <a:cubicBezTo>
                    <a:pt x="7728" y="15701"/>
                    <a:pt x="7691" y="15728"/>
                    <a:pt x="7646" y="15734"/>
                  </a:cubicBezTo>
                  <a:cubicBezTo>
                    <a:pt x="7072" y="15796"/>
                    <a:pt x="6535" y="15835"/>
                    <a:pt x="5833" y="16020"/>
                  </a:cubicBezTo>
                  <a:cubicBezTo>
                    <a:pt x="4548" y="16363"/>
                    <a:pt x="3966" y="16757"/>
                    <a:pt x="2629" y="17077"/>
                  </a:cubicBezTo>
                  <a:cubicBezTo>
                    <a:pt x="2606" y="17066"/>
                    <a:pt x="2584" y="17055"/>
                    <a:pt x="2553" y="17044"/>
                  </a:cubicBezTo>
                  <a:cubicBezTo>
                    <a:pt x="2508" y="17033"/>
                    <a:pt x="2440" y="17044"/>
                    <a:pt x="2440" y="17044"/>
                  </a:cubicBezTo>
                  <a:cubicBezTo>
                    <a:pt x="2228" y="16903"/>
                    <a:pt x="2161" y="16881"/>
                    <a:pt x="1829" y="16824"/>
                  </a:cubicBezTo>
                  <a:cubicBezTo>
                    <a:pt x="1564" y="16785"/>
                    <a:pt x="1283" y="16824"/>
                    <a:pt x="1283" y="16824"/>
                  </a:cubicBezTo>
                  <a:cubicBezTo>
                    <a:pt x="1124" y="16785"/>
                    <a:pt x="1005" y="16752"/>
                    <a:pt x="853" y="16791"/>
                  </a:cubicBezTo>
                  <a:cubicBezTo>
                    <a:pt x="612" y="16864"/>
                    <a:pt x="557" y="16942"/>
                    <a:pt x="497" y="17077"/>
                  </a:cubicBezTo>
                  <a:lnTo>
                    <a:pt x="317" y="17453"/>
                  </a:lnTo>
                  <a:cubicBezTo>
                    <a:pt x="257" y="17588"/>
                    <a:pt x="263" y="17728"/>
                    <a:pt x="339" y="17846"/>
                  </a:cubicBezTo>
                  <a:cubicBezTo>
                    <a:pt x="392" y="17964"/>
                    <a:pt x="437" y="18112"/>
                    <a:pt x="369" y="18303"/>
                  </a:cubicBezTo>
                  <a:cubicBezTo>
                    <a:pt x="301" y="18500"/>
                    <a:pt x="150" y="18442"/>
                    <a:pt x="29" y="18881"/>
                  </a:cubicBezTo>
                  <a:cubicBezTo>
                    <a:pt x="-99" y="19319"/>
                    <a:pt x="233" y="20005"/>
                    <a:pt x="263" y="20083"/>
                  </a:cubicBezTo>
                  <a:cubicBezTo>
                    <a:pt x="301" y="20162"/>
                    <a:pt x="565" y="20382"/>
                    <a:pt x="905" y="20270"/>
                  </a:cubicBezTo>
                  <a:cubicBezTo>
                    <a:pt x="1238" y="20157"/>
                    <a:pt x="1133" y="19785"/>
                    <a:pt x="1269" y="19476"/>
                  </a:cubicBezTo>
                  <a:cubicBezTo>
                    <a:pt x="1405" y="19167"/>
                    <a:pt x="1608" y="19060"/>
                    <a:pt x="1699" y="18853"/>
                  </a:cubicBezTo>
                  <a:cubicBezTo>
                    <a:pt x="1827" y="18577"/>
                    <a:pt x="2727" y="18365"/>
                    <a:pt x="2818" y="18106"/>
                  </a:cubicBezTo>
                  <a:cubicBezTo>
                    <a:pt x="3717" y="17898"/>
                    <a:pt x="5400" y="17678"/>
                    <a:pt x="6126" y="17537"/>
                  </a:cubicBezTo>
                  <a:cubicBezTo>
                    <a:pt x="6904" y="17391"/>
                    <a:pt x="8808" y="17016"/>
                    <a:pt x="8808" y="17016"/>
                  </a:cubicBezTo>
                  <a:cubicBezTo>
                    <a:pt x="8921" y="16993"/>
                    <a:pt x="9029" y="16954"/>
                    <a:pt x="9119" y="16909"/>
                  </a:cubicBezTo>
                  <a:cubicBezTo>
                    <a:pt x="9263" y="16841"/>
                    <a:pt x="9459" y="16628"/>
                    <a:pt x="9466" y="16622"/>
                  </a:cubicBezTo>
                  <a:lnTo>
                    <a:pt x="9752" y="16319"/>
                  </a:lnTo>
                  <a:cubicBezTo>
                    <a:pt x="9858" y="16347"/>
                    <a:pt x="10192" y="16240"/>
                    <a:pt x="10260" y="16155"/>
                  </a:cubicBezTo>
                  <a:cubicBezTo>
                    <a:pt x="10592" y="15734"/>
                    <a:pt x="11468" y="14549"/>
                    <a:pt x="11521" y="14487"/>
                  </a:cubicBezTo>
                  <a:cubicBezTo>
                    <a:pt x="11573" y="14431"/>
                    <a:pt x="11642" y="14357"/>
                    <a:pt x="11740" y="14419"/>
                  </a:cubicBezTo>
                  <a:cubicBezTo>
                    <a:pt x="11793" y="14452"/>
                    <a:pt x="12141" y="14712"/>
                    <a:pt x="12715" y="15162"/>
                  </a:cubicBezTo>
                  <a:cubicBezTo>
                    <a:pt x="13463" y="15752"/>
                    <a:pt x="14006" y="15959"/>
                    <a:pt x="14059" y="15982"/>
                  </a:cubicBezTo>
                  <a:cubicBezTo>
                    <a:pt x="14263" y="16060"/>
                    <a:pt x="14702" y="15505"/>
                    <a:pt x="14831" y="15353"/>
                  </a:cubicBezTo>
                  <a:lnTo>
                    <a:pt x="14861" y="15363"/>
                  </a:lnTo>
                  <a:cubicBezTo>
                    <a:pt x="14907" y="15380"/>
                    <a:pt x="14928" y="15419"/>
                    <a:pt x="14920" y="15453"/>
                  </a:cubicBezTo>
                  <a:cubicBezTo>
                    <a:pt x="14822" y="15846"/>
                    <a:pt x="14823" y="16437"/>
                    <a:pt x="15020" y="17039"/>
                  </a:cubicBezTo>
                  <a:cubicBezTo>
                    <a:pt x="15352" y="18033"/>
                    <a:pt x="16053" y="18713"/>
                    <a:pt x="16212" y="18921"/>
                  </a:cubicBezTo>
                  <a:cubicBezTo>
                    <a:pt x="16439" y="19213"/>
                    <a:pt x="16568" y="19657"/>
                    <a:pt x="16568" y="19657"/>
                  </a:cubicBezTo>
                  <a:cubicBezTo>
                    <a:pt x="16629" y="19859"/>
                    <a:pt x="16651" y="19982"/>
                    <a:pt x="16651" y="19971"/>
                  </a:cubicBezTo>
                  <a:cubicBezTo>
                    <a:pt x="16659" y="19982"/>
                    <a:pt x="16658" y="20006"/>
                    <a:pt x="16665" y="20017"/>
                  </a:cubicBezTo>
                  <a:cubicBezTo>
                    <a:pt x="16665" y="20028"/>
                    <a:pt x="16650" y="20028"/>
                    <a:pt x="16627" y="20050"/>
                  </a:cubicBezTo>
                  <a:cubicBezTo>
                    <a:pt x="16582" y="20078"/>
                    <a:pt x="16590" y="20111"/>
                    <a:pt x="16620" y="20178"/>
                  </a:cubicBezTo>
                  <a:cubicBezTo>
                    <a:pt x="16628" y="20190"/>
                    <a:pt x="16599" y="20207"/>
                    <a:pt x="16561" y="20280"/>
                  </a:cubicBezTo>
                  <a:cubicBezTo>
                    <a:pt x="16523" y="20353"/>
                    <a:pt x="16561" y="20668"/>
                    <a:pt x="16599" y="20809"/>
                  </a:cubicBezTo>
                  <a:cubicBezTo>
                    <a:pt x="16637" y="20932"/>
                    <a:pt x="16778" y="21134"/>
                    <a:pt x="16816" y="21184"/>
                  </a:cubicBezTo>
                  <a:cubicBezTo>
                    <a:pt x="16824" y="21190"/>
                    <a:pt x="16826" y="21202"/>
                    <a:pt x="16826" y="21207"/>
                  </a:cubicBezTo>
                  <a:cubicBezTo>
                    <a:pt x="16856" y="21331"/>
                    <a:pt x="16901" y="21437"/>
                    <a:pt x="17015" y="21499"/>
                  </a:cubicBezTo>
                  <a:cubicBezTo>
                    <a:pt x="17135" y="21566"/>
                    <a:pt x="17354" y="21595"/>
                    <a:pt x="17551" y="21573"/>
                  </a:cubicBezTo>
                  <a:lnTo>
                    <a:pt x="18025" y="21499"/>
                  </a:lnTo>
                  <a:cubicBezTo>
                    <a:pt x="18222" y="21471"/>
                    <a:pt x="18389" y="21386"/>
                    <a:pt x="18495" y="21274"/>
                  </a:cubicBezTo>
                  <a:cubicBezTo>
                    <a:pt x="18616" y="21178"/>
                    <a:pt x="18766" y="21066"/>
                    <a:pt x="19038" y="21016"/>
                  </a:cubicBezTo>
                  <a:cubicBezTo>
                    <a:pt x="19310" y="20960"/>
                    <a:pt x="19326" y="21090"/>
                    <a:pt x="19930" y="20944"/>
                  </a:cubicBezTo>
                  <a:cubicBezTo>
                    <a:pt x="20535" y="20798"/>
                    <a:pt x="21198" y="20219"/>
                    <a:pt x="21274" y="20157"/>
                  </a:cubicBezTo>
                  <a:cubicBezTo>
                    <a:pt x="21372" y="20118"/>
                    <a:pt x="21501" y="19820"/>
                    <a:pt x="21191" y="19652"/>
                  </a:cubicBezTo>
                  <a:cubicBezTo>
                    <a:pt x="20874" y="19483"/>
                    <a:pt x="20481" y="19747"/>
                    <a:pt x="20027" y="19820"/>
                  </a:cubicBezTo>
                  <a:cubicBezTo>
                    <a:pt x="19581" y="19888"/>
                    <a:pt x="19302" y="19781"/>
                    <a:pt x="19000" y="19764"/>
                  </a:cubicBezTo>
                  <a:cubicBezTo>
                    <a:pt x="18698" y="19753"/>
                    <a:pt x="18284" y="19567"/>
                    <a:pt x="18186" y="19539"/>
                  </a:cubicBezTo>
                  <a:cubicBezTo>
                    <a:pt x="18163" y="19528"/>
                    <a:pt x="18133" y="19527"/>
                    <a:pt x="18110" y="19527"/>
                  </a:cubicBezTo>
                  <a:cubicBezTo>
                    <a:pt x="18050" y="19527"/>
                    <a:pt x="18002" y="19499"/>
                    <a:pt x="17987" y="19460"/>
                  </a:cubicBezTo>
                  <a:cubicBezTo>
                    <a:pt x="17882" y="19067"/>
                    <a:pt x="17452" y="17460"/>
                    <a:pt x="17362" y="17156"/>
                  </a:cubicBezTo>
                  <a:cubicBezTo>
                    <a:pt x="17127" y="16386"/>
                    <a:pt x="16704" y="15514"/>
                    <a:pt x="16689" y="15430"/>
                  </a:cubicBezTo>
                  <a:cubicBezTo>
                    <a:pt x="16659" y="15262"/>
                    <a:pt x="16710" y="15077"/>
                    <a:pt x="16703" y="14881"/>
                  </a:cubicBezTo>
                  <a:cubicBezTo>
                    <a:pt x="16695" y="14813"/>
                    <a:pt x="16667" y="14521"/>
                    <a:pt x="16455" y="14370"/>
                  </a:cubicBezTo>
                  <a:lnTo>
                    <a:pt x="16349" y="14278"/>
                  </a:lnTo>
                  <a:cubicBezTo>
                    <a:pt x="16364" y="14233"/>
                    <a:pt x="16122" y="13919"/>
                    <a:pt x="16084" y="13880"/>
                  </a:cubicBezTo>
                  <a:cubicBezTo>
                    <a:pt x="15722" y="13526"/>
                    <a:pt x="15215" y="13094"/>
                    <a:pt x="14580" y="12600"/>
                  </a:cubicBezTo>
                  <a:cubicBezTo>
                    <a:pt x="14074" y="12206"/>
                    <a:pt x="13614" y="11885"/>
                    <a:pt x="13282" y="11660"/>
                  </a:cubicBezTo>
                  <a:cubicBezTo>
                    <a:pt x="13357" y="11632"/>
                    <a:pt x="13991" y="11515"/>
                    <a:pt x="14014" y="11425"/>
                  </a:cubicBezTo>
                  <a:cubicBezTo>
                    <a:pt x="14014" y="11425"/>
                    <a:pt x="14014" y="11199"/>
                    <a:pt x="14044" y="10227"/>
                  </a:cubicBezTo>
                  <a:cubicBezTo>
                    <a:pt x="14082" y="8974"/>
                    <a:pt x="14233" y="8575"/>
                    <a:pt x="14233" y="8575"/>
                  </a:cubicBezTo>
                  <a:cubicBezTo>
                    <a:pt x="14256" y="8496"/>
                    <a:pt x="14400" y="8481"/>
                    <a:pt x="14453" y="8554"/>
                  </a:cubicBezTo>
                  <a:lnTo>
                    <a:pt x="14543" y="8687"/>
                  </a:lnTo>
                  <a:cubicBezTo>
                    <a:pt x="14573" y="8732"/>
                    <a:pt x="14618" y="8778"/>
                    <a:pt x="14663" y="8812"/>
                  </a:cubicBezTo>
                  <a:cubicBezTo>
                    <a:pt x="14671" y="8818"/>
                    <a:pt x="14679" y="8829"/>
                    <a:pt x="14687" y="8840"/>
                  </a:cubicBezTo>
                  <a:cubicBezTo>
                    <a:pt x="14785" y="9026"/>
                    <a:pt x="15102" y="9121"/>
                    <a:pt x="15411" y="9065"/>
                  </a:cubicBezTo>
                  <a:cubicBezTo>
                    <a:pt x="15411" y="9065"/>
                    <a:pt x="16417" y="8930"/>
                    <a:pt x="17211" y="8789"/>
                  </a:cubicBezTo>
                  <a:cubicBezTo>
                    <a:pt x="17755" y="8694"/>
                    <a:pt x="18941" y="8418"/>
                    <a:pt x="19175" y="8368"/>
                  </a:cubicBezTo>
                  <a:cubicBezTo>
                    <a:pt x="19296" y="8323"/>
                    <a:pt x="19461" y="8345"/>
                    <a:pt x="19491" y="8345"/>
                  </a:cubicBezTo>
                  <a:cubicBezTo>
                    <a:pt x="19665" y="8345"/>
                    <a:pt x="19878" y="8316"/>
                    <a:pt x="19999" y="8294"/>
                  </a:cubicBezTo>
                  <a:cubicBezTo>
                    <a:pt x="19999" y="8294"/>
                    <a:pt x="20383" y="8205"/>
                    <a:pt x="20473" y="8171"/>
                  </a:cubicBezTo>
                  <a:cubicBezTo>
                    <a:pt x="20829" y="8076"/>
                    <a:pt x="20693" y="7857"/>
                    <a:pt x="20700" y="7655"/>
                  </a:cubicBezTo>
                  <a:cubicBezTo>
                    <a:pt x="20708" y="7458"/>
                    <a:pt x="20669" y="7300"/>
                    <a:pt x="20669" y="7300"/>
                  </a:cubicBezTo>
                  <a:cubicBezTo>
                    <a:pt x="20669" y="7300"/>
                    <a:pt x="20730" y="7137"/>
                    <a:pt x="20625" y="7047"/>
                  </a:cubicBezTo>
                  <a:cubicBezTo>
                    <a:pt x="20511" y="6952"/>
                    <a:pt x="19998" y="7081"/>
                    <a:pt x="19635" y="7126"/>
                  </a:cubicBezTo>
                  <a:cubicBezTo>
                    <a:pt x="19605" y="7138"/>
                    <a:pt x="19508" y="7160"/>
                    <a:pt x="19470" y="7160"/>
                  </a:cubicBezTo>
                  <a:cubicBezTo>
                    <a:pt x="19311" y="7154"/>
                    <a:pt x="19190" y="7170"/>
                    <a:pt x="19144" y="7254"/>
                  </a:cubicBezTo>
                  <a:cubicBezTo>
                    <a:pt x="19061" y="7316"/>
                    <a:pt x="19015" y="7575"/>
                    <a:pt x="18962" y="7620"/>
                  </a:cubicBezTo>
                  <a:cubicBezTo>
                    <a:pt x="18864" y="7743"/>
                    <a:pt x="18329" y="7728"/>
                    <a:pt x="17022" y="7801"/>
                  </a:cubicBezTo>
                  <a:cubicBezTo>
                    <a:pt x="16531" y="7823"/>
                    <a:pt x="16063" y="7834"/>
                    <a:pt x="15881" y="7839"/>
                  </a:cubicBezTo>
                  <a:cubicBezTo>
                    <a:pt x="15836" y="7839"/>
                    <a:pt x="15791" y="7823"/>
                    <a:pt x="15768" y="7795"/>
                  </a:cubicBezTo>
                  <a:lnTo>
                    <a:pt x="15397" y="7261"/>
                  </a:lnTo>
                  <a:cubicBezTo>
                    <a:pt x="15337" y="7132"/>
                    <a:pt x="15313" y="6907"/>
                    <a:pt x="14927" y="6222"/>
                  </a:cubicBezTo>
                  <a:cubicBezTo>
                    <a:pt x="14897" y="6177"/>
                    <a:pt x="14528" y="5181"/>
                    <a:pt x="14415" y="5030"/>
                  </a:cubicBezTo>
                  <a:cubicBezTo>
                    <a:pt x="14370" y="4973"/>
                    <a:pt x="14362" y="4883"/>
                    <a:pt x="14113" y="4726"/>
                  </a:cubicBezTo>
                  <a:cubicBezTo>
                    <a:pt x="13947" y="4625"/>
                    <a:pt x="13598" y="4608"/>
                    <a:pt x="13379" y="4614"/>
                  </a:cubicBezTo>
                  <a:cubicBezTo>
                    <a:pt x="13348" y="4546"/>
                    <a:pt x="13343" y="4469"/>
                    <a:pt x="13388" y="4424"/>
                  </a:cubicBezTo>
                  <a:cubicBezTo>
                    <a:pt x="13464" y="4345"/>
                    <a:pt x="13667" y="4389"/>
                    <a:pt x="13931" y="4417"/>
                  </a:cubicBezTo>
                  <a:cubicBezTo>
                    <a:pt x="14075" y="4434"/>
                    <a:pt x="14474" y="4452"/>
                    <a:pt x="14587" y="4429"/>
                  </a:cubicBezTo>
                  <a:cubicBezTo>
                    <a:pt x="14731" y="4401"/>
                    <a:pt x="14837" y="4311"/>
                    <a:pt x="14852" y="4227"/>
                  </a:cubicBezTo>
                  <a:cubicBezTo>
                    <a:pt x="14859" y="4171"/>
                    <a:pt x="14867" y="4098"/>
                    <a:pt x="14890" y="4059"/>
                  </a:cubicBezTo>
                  <a:cubicBezTo>
                    <a:pt x="14935" y="3986"/>
                    <a:pt x="15058" y="3957"/>
                    <a:pt x="15126" y="3946"/>
                  </a:cubicBezTo>
                  <a:cubicBezTo>
                    <a:pt x="15269" y="3924"/>
                    <a:pt x="15177" y="3799"/>
                    <a:pt x="15154" y="3760"/>
                  </a:cubicBezTo>
                  <a:cubicBezTo>
                    <a:pt x="15124" y="3715"/>
                    <a:pt x="15185" y="3704"/>
                    <a:pt x="15223" y="3681"/>
                  </a:cubicBezTo>
                  <a:cubicBezTo>
                    <a:pt x="15260" y="3664"/>
                    <a:pt x="15298" y="3631"/>
                    <a:pt x="15298" y="3592"/>
                  </a:cubicBezTo>
                  <a:cubicBezTo>
                    <a:pt x="15306" y="3558"/>
                    <a:pt x="15261" y="3552"/>
                    <a:pt x="15246" y="3456"/>
                  </a:cubicBezTo>
                  <a:cubicBezTo>
                    <a:pt x="15239" y="3411"/>
                    <a:pt x="15209" y="3350"/>
                    <a:pt x="15277" y="3339"/>
                  </a:cubicBezTo>
                  <a:cubicBezTo>
                    <a:pt x="15315" y="3333"/>
                    <a:pt x="15458" y="3311"/>
                    <a:pt x="15511" y="3216"/>
                  </a:cubicBezTo>
                  <a:cubicBezTo>
                    <a:pt x="15556" y="3120"/>
                    <a:pt x="15480" y="3025"/>
                    <a:pt x="15442" y="2991"/>
                  </a:cubicBezTo>
                  <a:cubicBezTo>
                    <a:pt x="15412" y="2963"/>
                    <a:pt x="15351" y="2894"/>
                    <a:pt x="15336" y="2872"/>
                  </a:cubicBezTo>
                  <a:cubicBezTo>
                    <a:pt x="15313" y="2849"/>
                    <a:pt x="15245" y="2794"/>
                    <a:pt x="15230" y="2766"/>
                  </a:cubicBezTo>
                  <a:cubicBezTo>
                    <a:pt x="15215" y="2744"/>
                    <a:pt x="15171" y="2664"/>
                    <a:pt x="15164" y="2619"/>
                  </a:cubicBezTo>
                  <a:cubicBezTo>
                    <a:pt x="15156" y="2574"/>
                    <a:pt x="15139" y="2558"/>
                    <a:pt x="15192" y="2468"/>
                  </a:cubicBezTo>
                  <a:cubicBezTo>
                    <a:pt x="15237" y="2378"/>
                    <a:pt x="15275" y="2327"/>
                    <a:pt x="15298" y="2276"/>
                  </a:cubicBezTo>
                  <a:cubicBezTo>
                    <a:pt x="15321" y="2231"/>
                    <a:pt x="15366" y="2108"/>
                    <a:pt x="15374" y="2023"/>
                  </a:cubicBezTo>
                  <a:cubicBezTo>
                    <a:pt x="15381" y="1945"/>
                    <a:pt x="15397" y="1838"/>
                    <a:pt x="15329" y="1658"/>
                  </a:cubicBezTo>
                  <a:cubicBezTo>
                    <a:pt x="15268" y="1507"/>
                    <a:pt x="15179" y="1422"/>
                    <a:pt x="15126" y="1377"/>
                  </a:cubicBezTo>
                  <a:cubicBezTo>
                    <a:pt x="15133" y="1372"/>
                    <a:pt x="15359" y="1175"/>
                    <a:pt x="15253" y="1035"/>
                  </a:cubicBezTo>
                  <a:cubicBezTo>
                    <a:pt x="15193" y="951"/>
                    <a:pt x="15058" y="765"/>
                    <a:pt x="14710" y="642"/>
                  </a:cubicBezTo>
                  <a:cubicBezTo>
                    <a:pt x="14272" y="484"/>
                    <a:pt x="14036" y="12"/>
                    <a:pt x="12654" y="1"/>
                  </a:cubicBezTo>
                  <a:close/>
                  <a:moveTo>
                    <a:pt x="9242" y="7253"/>
                  </a:moveTo>
                  <a:cubicBezTo>
                    <a:pt x="9253" y="7258"/>
                    <a:pt x="9254" y="7271"/>
                    <a:pt x="9247" y="7283"/>
                  </a:cubicBezTo>
                  <a:cubicBezTo>
                    <a:pt x="9111" y="7569"/>
                    <a:pt x="9034" y="7743"/>
                    <a:pt x="8883" y="8182"/>
                  </a:cubicBezTo>
                  <a:cubicBezTo>
                    <a:pt x="8709" y="8710"/>
                    <a:pt x="8657" y="9526"/>
                    <a:pt x="8650" y="9987"/>
                  </a:cubicBezTo>
                  <a:cubicBezTo>
                    <a:pt x="8657" y="10088"/>
                    <a:pt x="8507" y="10412"/>
                    <a:pt x="8402" y="10373"/>
                  </a:cubicBezTo>
                  <a:cubicBezTo>
                    <a:pt x="8371" y="10328"/>
                    <a:pt x="8333" y="10284"/>
                    <a:pt x="8333" y="10273"/>
                  </a:cubicBezTo>
                  <a:cubicBezTo>
                    <a:pt x="8333" y="10222"/>
                    <a:pt x="8128" y="9610"/>
                    <a:pt x="8203" y="8840"/>
                  </a:cubicBezTo>
                  <a:cubicBezTo>
                    <a:pt x="8264" y="8289"/>
                    <a:pt x="8136" y="7879"/>
                    <a:pt x="8114" y="7727"/>
                  </a:cubicBezTo>
                  <a:cubicBezTo>
                    <a:pt x="8114" y="7721"/>
                    <a:pt x="8128" y="7699"/>
                    <a:pt x="8158" y="7671"/>
                  </a:cubicBezTo>
                  <a:cubicBezTo>
                    <a:pt x="8234" y="7755"/>
                    <a:pt x="8296" y="7817"/>
                    <a:pt x="8326" y="7839"/>
                  </a:cubicBezTo>
                  <a:cubicBezTo>
                    <a:pt x="8402" y="7912"/>
                    <a:pt x="8468" y="7844"/>
                    <a:pt x="8468" y="7844"/>
                  </a:cubicBezTo>
                  <a:cubicBezTo>
                    <a:pt x="8468" y="7844"/>
                    <a:pt x="9170" y="7289"/>
                    <a:pt x="9185" y="7272"/>
                  </a:cubicBezTo>
                  <a:cubicBezTo>
                    <a:pt x="9212" y="7250"/>
                    <a:pt x="9232" y="7247"/>
                    <a:pt x="9242" y="725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29449" y="2018903"/>
            <a:ext cx="7024351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Risk för att utveckla sjukdom varierar mellan olika typer av genförändringar, från några % till &gt;50%</a:t>
            </a:r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Friska </a:t>
            </a:r>
            <a:r>
              <a:rPr lang="sv-SE" sz="2200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x-none" sz="2200" dirty="0">
                <a:latin typeface="Arial" charset="0"/>
                <a:ea typeface="Arial" charset="0"/>
                <a:cs typeface="Arial" charset="0"/>
              </a:rPr>
              <a:t>läktingar </a:t>
            </a:r>
            <a:r>
              <a:rPr lang="sv-SE" sz="2200" dirty="0">
                <a:latin typeface="Arial" charset="0"/>
                <a:ea typeface="Arial" charset="0"/>
                <a:cs typeface="Arial" charset="0"/>
              </a:rPr>
              <a:t>som bär på anlaget </a:t>
            </a:r>
            <a:r>
              <a:rPr lang="x-none" sz="2200" dirty="0"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sv-SE" sz="2200" dirty="0" smtClean="0">
                <a:latin typeface="Arial" charset="0"/>
                <a:ea typeface="Arial" charset="0"/>
                <a:cs typeface="Arial" charset="0"/>
              </a:rPr>
              <a:t>alltså </a:t>
            </a:r>
            <a:r>
              <a:rPr lang="x-none" sz="2200" dirty="0" smtClean="0">
                <a:latin typeface="Arial" charset="0"/>
                <a:ea typeface="Arial" charset="0"/>
                <a:cs typeface="Arial" charset="0"/>
              </a:rPr>
              <a:t>behöva uppföljningsprogram</a:t>
            </a:r>
            <a:r>
              <a:rPr lang="sv-SE" sz="2200" dirty="0">
                <a:latin typeface="Arial" charset="0"/>
                <a:ea typeface="Arial" charset="0"/>
                <a:cs typeface="Arial" charset="0"/>
              </a:rPr>
              <a:t> </a:t>
            </a:r>
            <a:endParaRPr lang="sv-SE" sz="22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x-none" sz="2200" dirty="0" smtClean="0">
                <a:latin typeface="Arial" charset="0"/>
                <a:ea typeface="Arial" charset="0"/>
                <a:cs typeface="Arial" charset="0"/>
              </a:rPr>
              <a:t>Anlagsbärartest före val av donator inför HSCT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x-none" sz="2200" dirty="0" smtClean="0">
                <a:latin typeface="Arial" charset="0"/>
                <a:ea typeface="Arial" charset="0"/>
                <a:cs typeface="Arial" charset="0"/>
              </a:rPr>
              <a:t>ådgivning inför familjebildning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3875" y="1958339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Ur familjeperspektiv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31" y="251589"/>
            <a:ext cx="8952186" cy="943413"/>
          </a:xfrm>
        </p:spPr>
        <p:txBody>
          <a:bodyPr>
            <a:normAutofit/>
          </a:bodyPr>
          <a:lstStyle/>
          <a:p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Hur ärvs ett sjukdomsanlag?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31" y="1195003"/>
            <a:ext cx="10515600" cy="552647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utosomalt dominant (t.ex. </a:t>
            </a:r>
            <a:r>
              <a:rPr lang="x-none" sz="2000" i="1" dirty="0">
                <a:latin typeface="Arial" charset="0"/>
                <a:ea typeface="Arial" charset="0"/>
                <a:cs typeface="Arial" charset="0"/>
              </a:rPr>
              <a:t>CEBPA</a:t>
            </a: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x-none" sz="2000" i="1" dirty="0">
                <a:latin typeface="Arial" charset="0"/>
                <a:ea typeface="Arial" charset="0"/>
                <a:cs typeface="Arial" charset="0"/>
              </a:rPr>
              <a:t>RUNX1</a:t>
            </a: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x-none" sz="2000" i="1" dirty="0">
                <a:latin typeface="Arial" charset="0"/>
                <a:ea typeface="Arial" charset="0"/>
                <a:cs typeface="Arial" charset="0"/>
              </a:rPr>
              <a:t>GATA2</a:t>
            </a: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x-none" sz="2000" i="1" dirty="0">
                <a:latin typeface="Arial" charset="0"/>
                <a:ea typeface="Arial" charset="0"/>
                <a:cs typeface="Arial" charset="0"/>
              </a:rPr>
              <a:t>TERT</a:t>
            </a: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, Diamond-Blackfan anemi)</a:t>
            </a:r>
          </a:p>
          <a:p>
            <a:pPr lvl="1">
              <a:spcBef>
                <a:spcPts val="600"/>
              </a:spcBef>
              <a:buClr>
                <a:srgbClr val="FF0000"/>
              </a:buClr>
            </a:pP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En kopia av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genens två kopior </a:t>
            </a: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är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muterad, den andra är frisk</a:t>
            </a:r>
            <a:endParaRPr lang="x-none" sz="2000" dirty="0"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600"/>
              </a:spcBef>
              <a:buClr>
                <a:srgbClr val="FF0000"/>
              </a:buClr>
            </a:pP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Flera </a:t>
            </a: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generationer drabbas, båda könen drabbas, 50% risk att föra vidare anlaget om man är bärare</a:t>
            </a:r>
          </a:p>
          <a:p>
            <a:pPr lvl="1">
              <a:spcBef>
                <a:spcPts val="600"/>
              </a:spcBef>
              <a:buClr>
                <a:srgbClr val="FF0000"/>
              </a:buClr>
            </a:pP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Risken att utveckla symtom beror på sjukdomens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penetrans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, dvs till vilken grad genförändringen leder till sjukdom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sv-SE" sz="20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600"/>
              </a:spcBef>
              <a:buClr>
                <a:srgbClr val="FF0000"/>
              </a:buClr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bland nymutation hos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patienten </a:t>
            </a: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(föräldrarna ej bärare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x-none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Autosomalt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recessivt </a:t>
            </a: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(t.ex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 de flesta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Fanconi anemi)</a:t>
            </a:r>
          </a:p>
          <a:p>
            <a:pPr lvl="1">
              <a:spcBef>
                <a:spcPts val="600"/>
              </a:spcBef>
              <a:buClr>
                <a:srgbClr val="FF0000"/>
              </a:buClr>
            </a:pP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Båda kopior av genen är muterade, friska föräldrar (=anlagsbärare), båda könen drabbas</a:t>
            </a:r>
          </a:p>
          <a:p>
            <a:pPr lvl="1">
              <a:spcBef>
                <a:spcPts val="600"/>
              </a:spcBef>
              <a:buClr>
                <a:srgbClr val="FF0000"/>
              </a:buClr>
            </a:pP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25% risk för syskon att ha samma uppsättning</a:t>
            </a:r>
          </a:p>
          <a:p>
            <a:pPr lvl="1">
              <a:spcBef>
                <a:spcPts val="600"/>
              </a:spcBef>
              <a:buClr>
                <a:srgbClr val="FF0000"/>
              </a:buClr>
            </a:pP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Ökad risk vid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släktgifte</a:t>
            </a:r>
            <a:endParaRPr lang="x-none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X-bunden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recessivt </a:t>
            </a: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(t.ex. </a:t>
            </a:r>
            <a:r>
              <a:rPr lang="x-none" sz="2000" i="1" dirty="0">
                <a:latin typeface="Arial" charset="0"/>
                <a:ea typeface="Arial" charset="0"/>
                <a:cs typeface="Arial" charset="0"/>
              </a:rPr>
              <a:t>DKC1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>
              <a:spcBef>
                <a:spcPts val="600"/>
              </a:spcBef>
              <a:buClr>
                <a:srgbClr val="FF0000"/>
              </a:buClr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G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enen sitter på X kromosomen (män 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en X kromosom, kvinnor </a:t>
            </a:r>
            <a:r>
              <a:rPr lang="sv-SE" sz="2000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 2 X kromosomer)</a:t>
            </a:r>
          </a:p>
          <a:p>
            <a:pPr lvl="1">
              <a:spcBef>
                <a:spcPts val="600"/>
              </a:spcBef>
              <a:buClr>
                <a:srgbClr val="FF0000"/>
              </a:buClr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rabbar män, kvinnor är </a:t>
            </a:r>
            <a:r>
              <a:rPr lang="x-none" sz="2000" dirty="0" smtClean="0">
                <a:latin typeface="Arial" charset="0"/>
                <a:ea typeface="Arial" charset="0"/>
                <a:cs typeface="Arial" charset="0"/>
              </a:rPr>
              <a:t>ofta friska bärare</a:t>
            </a:r>
            <a:r>
              <a:rPr lang="x-none" sz="2000" dirty="0">
                <a:latin typeface="Arial" charset="0"/>
                <a:ea typeface="Arial" charset="0"/>
                <a:cs typeface="Arial" charset="0"/>
              </a:rPr>
              <a:t>. Kvinnor har 50% risk att föra vidare anlaget till söner.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80" y="333594"/>
            <a:ext cx="10515600" cy="990709"/>
          </a:xfrm>
        </p:spPr>
        <p:txBody>
          <a:bodyPr>
            <a:normAutofit/>
          </a:bodyPr>
          <a:lstStyle/>
          <a:p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Verktyg för att identifiera patienter</a:t>
            </a:r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 med </a:t>
            </a:r>
            <a:r>
              <a:rPr lang="sv-SE" sz="2800" b="1" dirty="0" err="1" smtClean="0">
                <a:latin typeface="Arial" charset="0"/>
                <a:ea typeface="Arial" charset="0"/>
                <a:cs typeface="Arial" charset="0"/>
              </a:rPr>
              <a:t>myeloida</a:t>
            </a:r>
            <a:r>
              <a:rPr lang="sv-SE" sz="28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800" b="1" dirty="0" err="1" smtClean="0">
                <a:latin typeface="Arial" charset="0"/>
                <a:ea typeface="Arial" charset="0"/>
                <a:cs typeface="Arial" charset="0"/>
              </a:rPr>
              <a:t>maligniteter</a:t>
            </a:r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 som skall utredas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80" y="1664657"/>
            <a:ext cx="10515600" cy="4351338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Detaljerad familjehistoria*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jukdomshistoria/klinisk undersökning</a:t>
            </a:r>
          </a:p>
          <a:p>
            <a:pPr>
              <a:buClr>
                <a:srgbClr val="FF0000"/>
              </a:buClr>
            </a:pP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Primär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 utredning av benmärg: 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t ex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analys av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förvärvade förändringar 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genom 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NGS (</a:t>
            </a:r>
            <a:r>
              <a:rPr lang="sv-SE" sz="2400" dirty="0" err="1" smtClean="0">
                <a:latin typeface="Arial" charset="0"/>
                <a:ea typeface="Arial" charset="0"/>
                <a:cs typeface="Arial" charset="0"/>
              </a:rPr>
              <a:t>next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 generation </a:t>
            </a:r>
            <a:r>
              <a:rPr lang="sv-SE" sz="2400" dirty="0" err="1" smtClean="0">
                <a:latin typeface="Arial" charset="0"/>
                <a:ea typeface="Arial" charset="0"/>
                <a:cs typeface="Arial" charset="0"/>
              </a:rPr>
              <a:t>sequencing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) eller </a:t>
            </a:r>
            <a:r>
              <a:rPr lang="sv-SE" sz="2400" dirty="0" err="1" smtClean="0">
                <a:latin typeface="Arial" charset="0"/>
                <a:ea typeface="Arial" charset="0"/>
                <a:cs typeface="Arial" charset="0"/>
              </a:rPr>
              <a:t>sk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 panelsekvensering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kan inge misstanke om ett ärftlig tillstånd</a:t>
            </a:r>
            <a:endParaRPr lang="x-none" sz="2400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Kunskap av de vanligaste syndrom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en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med 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ökad risk för MDS/AML</a:t>
            </a:r>
          </a:p>
          <a:p>
            <a:pPr>
              <a:buClr>
                <a:srgbClr val="FF0000"/>
              </a:buClr>
            </a:pPr>
            <a:endParaRPr lang="x-none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x-none" sz="2400" i="1" dirty="0" smtClean="0">
                <a:latin typeface="Arial" charset="0"/>
                <a:ea typeface="Arial" charset="0"/>
                <a:cs typeface="Arial" charset="0"/>
              </a:rPr>
              <a:t>*vid ärftlighetsutredning på onkogenetiska mottagningar verifieras uppgifter om släktingar genom inhämntning av journalkopior, utdrag från cancerregister, mm via skriftlig fullmakt.</a:t>
            </a:r>
            <a:endParaRPr lang="en-US" sz="24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800" b="1" dirty="0" smtClean="0">
                <a:latin typeface="Arial" charset="0"/>
                <a:ea typeface="Arial" charset="0"/>
                <a:cs typeface="Arial" charset="0"/>
              </a:rPr>
              <a:t>Detaljerad familjehistoria </a:t>
            </a:r>
            <a:br>
              <a:rPr lang="x-none" sz="28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x-none" sz="2800" dirty="0" smtClean="0">
                <a:latin typeface="Arial" charset="0"/>
                <a:ea typeface="Arial" charset="0"/>
                <a:cs typeface="Arial" charset="0"/>
              </a:rPr>
              <a:t>(minst 3 generationer)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269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råga om förstagradsläktingar (FGS: föräldrar, syskon, barn) och andragradsläktingar (AGS: far-/morföräldrar, föräldrars syskon, barnbarn) har haft:</a:t>
            </a:r>
          </a:p>
          <a:p>
            <a:pPr lvl="2">
              <a:buClr>
                <a:srgbClr val="FF0000"/>
              </a:buClr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ancer (ffa annan hematologisk malignitet, bröstcancer, sarkom, cancer i barndomen</a:t>
            </a:r>
            <a:r>
              <a:rPr lang="sv-SE" sz="2400" dirty="0" smtClean="0">
                <a:latin typeface="Arial" charset="0"/>
                <a:ea typeface="Arial" charset="0"/>
                <a:cs typeface="Arial" charset="0"/>
              </a:rPr>
              <a:t> eller unga år,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 mm)</a:t>
            </a:r>
          </a:p>
          <a:p>
            <a:pPr lvl="2">
              <a:buClr>
                <a:srgbClr val="FF0000"/>
              </a:buClr>
              <a:buFont typeface="Arial" charset="0"/>
              <a:buChar char="•"/>
            </a:pPr>
            <a:r>
              <a:rPr lang="x-none" sz="2400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enmärgsvikt/cytopenier </a:t>
            </a:r>
          </a:p>
          <a:p>
            <a:pPr lvl="2">
              <a:buClr>
                <a:srgbClr val="FF0000"/>
              </a:buClr>
              <a:buFont typeface="Arial" charset="0"/>
              <a:buChar char="•"/>
            </a:pP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Lever/lungsjukdomar (ffa levercirros, lungfibros)</a:t>
            </a:r>
          </a:p>
          <a:p>
            <a:pPr lvl="2">
              <a:buClr>
                <a:srgbClr val="FF0000"/>
              </a:buClr>
              <a:buFont typeface="Arial" charset="0"/>
              <a:buChar char="•"/>
            </a:pPr>
            <a:r>
              <a:rPr lang="x-none" sz="24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llvarliga infektioner</a:t>
            </a:r>
          </a:p>
          <a:p>
            <a:pPr lvl="2">
              <a:buClr>
                <a:srgbClr val="FF0000"/>
              </a:buClr>
              <a:buFont typeface="Arial" charset="0"/>
              <a:buChar char="•"/>
            </a:pPr>
            <a:r>
              <a:rPr lang="x-none" sz="2400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edfödda missbildningar</a:t>
            </a:r>
          </a:p>
          <a:p>
            <a:pPr lvl="2">
              <a:buClr>
                <a:srgbClr val="FF0000"/>
              </a:buClr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ysplastiska naglar/hudförändringar/tidigt grått hår</a:t>
            </a:r>
          </a:p>
          <a:p>
            <a:pPr lvl="2">
              <a:buClr>
                <a:srgbClr val="FF0000"/>
              </a:buClr>
              <a:buFont typeface="Arial" charset="0"/>
              <a:buChar char="•"/>
            </a:pPr>
            <a:r>
              <a:rPr lang="x-none" sz="2400" dirty="0" smtClean="0">
                <a:latin typeface="Arial" charset="0"/>
                <a:ea typeface="Arial" charset="0"/>
                <a:cs typeface="Arial" charset="0"/>
              </a:rPr>
              <a:t>Släktgifte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59D-4D7B-491A-83CD-666EADBE07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4687</TotalTime>
  <Words>2538</Words>
  <Application>Microsoft Macintosh PowerPoint</Application>
  <PresentationFormat>Bredbild</PresentationFormat>
  <Paragraphs>474</Paragraphs>
  <Slides>30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6" baseType="lpstr">
      <vt:lpstr>Calibri</vt:lpstr>
      <vt:lpstr>Calibri Light</vt:lpstr>
      <vt:lpstr>Helvetica Neue Medium</vt:lpstr>
      <vt:lpstr>Wingdings</vt:lpstr>
      <vt:lpstr>Arial</vt:lpstr>
      <vt:lpstr>Office Theme</vt:lpstr>
      <vt:lpstr>Nordiska riktlinjer för diagnostik och uppföljning av ärftliga myeloiska neoplasier</vt:lpstr>
      <vt:lpstr>Varför behöver vi riktlinjer?</vt:lpstr>
      <vt:lpstr>WHO klassifikationen 2016: ärftlig predisposition</vt:lpstr>
      <vt:lpstr>WHO klassifikationen 2016</vt:lpstr>
      <vt:lpstr>Varför är det viktigt att diagnostisera dessa patienter?</vt:lpstr>
      <vt:lpstr>Varför är det viktigt att diagnostisera dessa patienter?</vt:lpstr>
      <vt:lpstr>Hur ärvs ett sjukdomsanlag?</vt:lpstr>
      <vt:lpstr>Verktyg för att identifiera patienter med myeloida maligniteter som skall utredas</vt:lpstr>
      <vt:lpstr>Detaljerad familjehistoria  (minst 3 generationer)</vt:lpstr>
      <vt:lpstr>Fallgropar vid familjehistoria</vt:lpstr>
      <vt:lpstr>”Varningsflaggor” vid sjukdomshistoria/klinisk undersökning</vt:lpstr>
      <vt:lpstr>”Varningsflaggor” vid sjukdomshistoria/klinisk undersökning</vt:lpstr>
      <vt:lpstr>Benmärgsfynd som kan ge skäl att gå vidare med ärftlighetsutredning</vt:lpstr>
      <vt:lpstr>Aktuell genpanel för benmärgsanalys: Trusight Myeloid panel</vt:lpstr>
      <vt:lpstr>Framtida genpanel för benmärgsanalys: TWIST Myeloidpanel </vt:lpstr>
      <vt:lpstr>Fallgropar vid panelsekvensering av benmärg</vt:lpstr>
      <vt:lpstr>Vem skall utredas i Sverige?  Baserat på konsensus bland nordiska experter, befintlig litteratur och internationella riktlinjer: www.nmds.org</vt:lpstr>
      <vt:lpstr>Vem skall utredas i Sverige? </vt:lpstr>
      <vt:lpstr>Att tänka på</vt:lpstr>
      <vt:lpstr>Utredningsgång när A/B/C kriteria är uppfyllda ww.nmds.org</vt:lpstr>
      <vt:lpstr>PowerPoint-presentation</vt:lpstr>
      <vt:lpstr>Utfall av genetisk utredning - 1</vt:lpstr>
      <vt:lpstr>Utfall av genetisk utredning - 2</vt:lpstr>
      <vt:lpstr>Utfall av genetisk utredning -3</vt:lpstr>
      <vt:lpstr>Uppföljning av friska anlagsbärare www.nmds.org</vt:lpstr>
      <vt:lpstr>Rekommendation inför HSCT www.nmds.org</vt:lpstr>
      <vt:lpstr>Några mer vanliga tillstånd som med ökad risk för MDS/AML (utförlig lista www.nmds.org)</vt:lpstr>
      <vt:lpstr>Några mer vanliga tillstånd som med ökad risk för MDS/AML (utförlig lista www.nmds.org)</vt:lpstr>
      <vt:lpstr>PowerPoint-presentation</vt:lpstr>
      <vt:lpstr>Litteratur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Nordiska riktlinjer för diagnostik och uppföljning av ärftliga hematologiska maligniteter</dc:title>
  <dc:creator>Bianca Tesi</dc:creator>
  <cp:lastModifiedBy>Microsoft Office-användare</cp:lastModifiedBy>
  <cp:revision>129</cp:revision>
  <dcterms:created xsi:type="dcterms:W3CDTF">2019-06-22T13:54:58Z</dcterms:created>
  <dcterms:modified xsi:type="dcterms:W3CDTF">2019-08-06T11:33:49Z</dcterms:modified>
</cp:coreProperties>
</file>